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4630400" cy="8229600"/>
  <p:notesSz cx="8229600" cy="14630400"/>
  <p:embeddedFontLst>
    <p:embeddedFont>
      <p:font typeface="Instrument Sans Medium" panose="020B0604020202020204" charset="0"/>
      <p:regular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Patrick Hand" panose="020B0604020202020204" charset="0"/>
      <p:regular r:id="rId37"/>
    </p:embeddedFont>
    <p:embeddedFont>
      <p:font typeface="Instrument Sans Semi Bold" panose="020B0604020202020204" charset="0"/>
      <p:regular r:id="rId38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1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173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7743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055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829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54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969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396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14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8757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85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301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2944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1046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8779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206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234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6115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737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66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214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2073473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Découvrez les Lycées Professionnels du Tarn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90" y="3831193"/>
            <a:ext cx="75564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Bienvenue dans notre présentation des formations professionnelles offertes par les lycées du Tarn. Nous explorerons les formations uniques disponibles à Albi et Graulhet, </a:t>
            </a:r>
            <a:r>
              <a:rPr lang="en-US" sz="1750" dirty="0" smtClean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Castres, etc</a:t>
            </a: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.</a:t>
            </a:r>
            <a:endParaRPr lang="en-US" sz="1750" dirty="0"/>
          </a:p>
        </p:txBody>
      </p:sp>
      <p:sp>
        <p:nvSpPr>
          <p:cNvPr id="5" name="Text 2"/>
          <p:cNvSpPr/>
          <p:nvPr/>
        </p:nvSpPr>
        <p:spPr>
          <a:xfrm>
            <a:off x="793790" y="5175052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Par Julie Magnier  - Psychologue de l'Education Nationale </a:t>
            </a:r>
            <a:endParaRPr lang="en-US" sz="1750" dirty="0"/>
          </a:p>
        </p:txBody>
      </p:sp>
      <p:sp>
        <p:nvSpPr>
          <p:cNvPr id="6" name="Text 3"/>
          <p:cNvSpPr/>
          <p:nvPr/>
        </p:nvSpPr>
        <p:spPr>
          <a:xfrm>
            <a:off x="793790" y="5793105"/>
            <a:ext cx="75564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                                                                                                        Janvier 2025</a:t>
            </a:r>
            <a:endParaRPr lang="en-US" sz="17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181814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chemeClr val="accent4">
                    <a:lumMod val="75000"/>
                  </a:schemeClr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Sections Européennes au LPO Clément de Pémille</a:t>
            </a:r>
            <a:endParaRPr lang="en-US" sz="445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410" y="3198971"/>
            <a:ext cx="4221599" cy="2721888"/>
          </a:xfrm>
          <a:prstGeom prst="rect">
            <a:avLst/>
          </a:prstGeom>
        </p:spPr>
      </p:pic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4460" y="3198971"/>
            <a:ext cx="4221599" cy="2721888"/>
          </a:xfrm>
          <a:prstGeom prst="rect">
            <a:avLst/>
          </a:prstGeom>
        </p:spPr>
      </p:pic>
      <p:pic>
        <p:nvPicPr>
          <p:cNvPr id="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510" y="3198971"/>
            <a:ext cx="4221599" cy="2721888"/>
          </a:xfrm>
          <a:prstGeom prst="rect">
            <a:avLst/>
          </a:prstGeom>
        </p:spPr>
      </p:pic>
      <p:sp>
        <p:nvSpPr>
          <p:cNvPr id="6" name="Text 1"/>
          <p:cNvSpPr/>
          <p:nvPr/>
        </p:nvSpPr>
        <p:spPr>
          <a:xfrm>
            <a:off x="793790" y="6321981"/>
            <a:ext cx="130428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Le lycée offre des sections européennes en Anglais (Vente et communication) et en Espagnol (EPS), préparant les étudiants à un monde professionnel international.</a:t>
            </a:r>
            <a:endParaRPr lang="en-US" sz="175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437" y="2917507"/>
            <a:ext cx="7415927" cy="123420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Les Lycées Professionnels du Tarn : Castres</a:t>
            </a:r>
            <a:endParaRPr lang="en-US" sz="3850" dirty="0"/>
          </a:p>
        </p:txBody>
      </p:sp>
      <p:sp>
        <p:nvSpPr>
          <p:cNvPr id="4" name="Text 1"/>
          <p:cNvSpPr/>
          <p:nvPr/>
        </p:nvSpPr>
        <p:spPr>
          <a:xfrm>
            <a:off x="6350437" y="4521994"/>
            <a:ext cx="7415927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Découvrez les formations professionnelles proposées par les lycées de Castres. Une diversité de parcours pour préparer votre avenir professionnel.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077837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437" y="1933218"/>
            <a:ext cx="4937760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LPO La Borde Basse</a:t>
            </a:r>
            <a:endParaRPr lang="en-US" sz="3850" dirty="0"/>
          </a:p>
        </p:txBody>
      </p:sp>
      <p:sp>
        <p:nvSpPr>
          <p:cNvPr id="4" name="Shape 1"/>
          <p:cNvSpPr/>
          <p:nvPr/>
        </p:nvSpPr>
        <p:spPr>
          <a:xfrm>
            <a:off x="6350437" y="3198257"/>
            <a:ext cx="431959" cy="431959"/>
          </a:xfrm>
          <a:prstGeom prst="roundRect">
            <a:avLst>
              <a:gd name="adj" fmla="val 24005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7029212" y="3198257"/>
            <a:ext cx="2905839" cy="92583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Maintenance des systèmes de production connectés</a:t>
            </a:r>
            <a:endParaRPr lang="en-US" sz="1900" dirty="0"/>
          </a:p>
        </p:txBody>
      </p:sp>
      <p:sp>
        <p:nvSpPr>
          <p:cNvPr id="6" name="Text 3"/>
          <p:cNvSpPr/>
          <p:nvPr/>
        </p:nvSpPr>
        <p:spPr>
          <a:xfrm>
            <a:off x="7029212" y="4272201"/>
            <a:ext cx="2905839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Possibilité de convention avec la marine nationale.</a:t>
            </a:r>
            <a:endParaRPr lang="en-US" sz="1900" dirty="0"/>
          </a:p>
        </p:txBody>
      </p:sp>
      <p:sp>
        <p:nvSpPr>
          <p:cNvPr id="7" name="Shape 4"/>
          <p:cNvSpPr/>
          <p:nvPr/>
        </p:nvSpPr>
        <p:spPr>
          <a:xfrm>
            <a:off x="10181868" y="3198257"/>
            <a:ext cx="431959" cy="431959"/>
          </a:xfrm>
          <a:prstGeom prst="roundRect">
            <a:avLst>
              <a:gd name="adj" fmla="val 24005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10860643" y="3198257"/>
            <a:ext cx="2905839" cy="92583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Production en industries pharmaceutiques, alimentaires et cosmétiques</a:t>
            </a:r>
            <a:endParaRPr lang="en-US" sz="1900" dirty="0"/>
          </a:p>
        </p:txBody>
      </p:sp>
      <p:sp>
        <p:nvSpPr>
          <p:cNvPr id="9" name="Shape 6"/>
          <p:cNvSpPr/>
          <p:nvPr/>
        </p:nvSpPr>
        <p:spPr>
          <a:xfrm>
            <a:off x="6350437" y="5586770"/>
            <a:ext cx="431959" cy="431959"/>
          </a:xfrm>
          <a:prstGeom prst="roundRect">
            <a:avLst>
              <a:gd name="adj" fmla="val 24005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0" name="Text 7"/>
          <p:cNvSpPr/>
          <p:nvPr/>
        </p:nvSpPr>
        <p:spPr>
          <a:xfrm>
            <a:off x="7029212" y="5586770"/>
            <a:ext cx="6023848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Métiers de l'électricité et de ses environnements connectés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803139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30861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4108728"/>
            <a:ext cx="6736794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LPO La Borde Basse : Section Sportive</a:t>
            </a:r>
            <a:endParaRPr lang="en-US" sz="38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037" y="5096113"/>
            <a:ext cx="617220" cy="61722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864037" y="5960150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Danse</a:t>
            </a:r>
            <a:endParaRPr lang="en-US" sz="1900" dirty="0"/>
          </a:p>
        </p:txBody>
      </p:sp>
      <p:sp>
        <p:nvSpPr>
          <p:cNvPr id="6" name="Text 2"/>
          <p:cNvSpPr/>
          <p:nvPr/>
        </p:nvSpPr>
        <p:spPr>
          <a:xfrm>
            <a:off x="864037" y="6416873"/>
            <a:ext cx="6266021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Développez votre passion pour la danse tout en poursuivant vos études.</a:t>
            </a:r>
            <a:endParaRPr lang="en-US" sz="19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0342" y="5096113"/>
            <a:ext cx="617220" cy="617220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7500342" y="5960150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Rugby</a:t>
            </a:r>
            <a:endParaRPr lang="en-US" sz="1900" dirty="0"/>
          </a:p>
        </p:txBody>
      </p:sp>
      <p:sp>
        <p:nvSpPr>
          <p:cNvPr id="9" name="Text 4"/>
          <p:cNvSpPr/>
          <p:nvPr/>
        </p:nvSpPr>
        <p:spPr>
          <a:xfrm>
            <a:off x="7500342" y="6416873"/>
            <a:ext cx="6266021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Perfectionnez vos compétences en rugby dans un cadre scolaire adapté.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320828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64037" y="2757011"/>
            <a:ext cx="6911578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 Anne Veaute : Formations Médicales</a:t>
            </a:r>
            <a:endParaRPr lang="en-US" sz="3850" dirty="0"/>
          </a:p>
        </p:txBody>
      </p:sp>
      <p:sp>
        <p:nvSpPr>
          <p:cNvPr id="3" name="Text 1"/>
          <p:cNvSpPr/>
          <p:nvPr/>
        </p:nvSpPr>
        <p:spPr>
          <a:xfrm>
            <a:off x="864037" y="3991213"/>
            <a:ext cx="3898821" cy="617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Opérateur en appareillage orthopédique</a:t>
            </a:r>
            <a:endParaRPr lang="en-US" sz="1900" dirty="0"/>
          </a:p>
        </p:txBody>
      </p:sp>
      <p:sp>
        <p:nvSpPr>
          <p:cNvPr id="4" name="Text 2"/>
          <p:cNvSpPr/>
          <p:nvPr/>
        </p:nvSpPr>
        <p:spPr>
          <a:xfrm>
            <a:off x="864037" y="4855250"/>
            <a:ext cx="3898821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Spécialité orthoprothèse</a:t>
            </a:r>
            <a:endParaRPr lang="en-US" sz="1900" dirty="0"/>
          </a:p>
        </p:txBody>
      </p:sp>
      <p:sp>
        <p:nvSpPr>
          <p:cNvPr id="5" name="Text 3"/>
          <p:cNvSpPr/>
          <p:nvPr/>
        </p:nvSpPr>
        <p:spPr>
          <a:xfrm>
            <a:off x="5372695" y="3991213"/>
            <a:ext cx="3898821" cy="617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Technicien d'appareillage orthopédique</a:t>
            </a:r>
            <a:endParaRPr lang="en-US" sz="1900" dirty="0"/>
          </a:p>
        </p:txBody>
      </p:sp>
      <p:sp>
        <p:nvSpPr>
          <p:cNvPr id="6" name="Text 4"/>
          <p:cNvSpPr/>
          <p:nvPr/>
        </p:nvSpPr>
        <p:spPr>
          <a:xfrm>
            <a:off x="9881354" y="3991213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Optique lunetterie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375642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30861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4321850"/>
            <a:ext cx="7114103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 Anne Veaute : Services et Commerce</a:t>
            </a:r>
            <a:endParaRPr lang="en-US" sz="3850" dirty="0"/>
          </a:p>
        </p:txBody>
      </p:sp>
      <p:sp>
        <p:nvSpPr>
          <p:cNvPr id="4" name="Shape 1"/>
          <p:cNvSpPr/>
          <p:nvPr/>
        </p:nvSpPr>
        <p:spPr>
          <a:xfrm>
            <a:off x="864037" y="5309235"/>
            <a:ext cx="4136231" cy="1684496"/>
          </a:xfrm>
          <a:prstGeom prst="roundRect">
            <a:avLst>
              <a:gd name="adj" fmla="val 6156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126093" y="5571292"/>
            <a:ext cx="3612118" cy="617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Accompagnement soins services à la personne</a:t>
            </a:r>
            <a:endParaRPr lang="en-US" sz="1900" dirty="0"/>
          </a:p>
        </p:txBody>
      </p:sp>
      <p:sp>
        <p:nvSpPr>
          <p:cNvPr id="6" name="Shape 3"/>
          <p:cNvSpPr/>
          <p:nvPr/>
        </p:nvSpPr>
        <p:spPr>
          <a:xfrm>
            <a:off x="5247084" y="5309235"/>
            <a:ext cx="4136231" cy="1684496"/>
          </a:xfrm>
          <a:prstGeom prst="roundRect">
            <a:avLst>
              <a:gd name="adj" fmla="val 6156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5509141" y="5571292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Métiers de l'accueil</a:t>
            </a:r>
            <a:endParaRPr lang="en-US" sz="1900" dirty="0"/>
          </a:p>
        </p:txBody>
      </p:sp>
      <p:sp>
        <p:nvSpPr>
          <p:cNvPr id="8" name="Shape 5"/>
          <p:cNvSpPr/>
          <p:nvPr/>
        </p:nvSpPr>
        <p:spPr>
          <a:xfrm>
            <a:off x="9630132" y="5309235"/>
            <a:ext cx="4136231" cy="1684496"/>
          </a:xfrm>
          <a:prstGeom prst="roundRect">
            <a:avLst>
              <a:gd name="adj" fmla="val 6156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9892189" y="5571292"/>
            <a:ext cx="3612118" cy="617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Métiers du commerce et de la vente</a:t>
            </a:r>
            <a:endParaRPr lang="en-US" sz="1900" dirty="0"/>
          </a:p>
        </p:txBody>
      </p:sp>
      <p:sp>
        <p:nvSpPr>
          <p:cNvPr id="10" name="Text 7"/>
          <p:cNvSpPr/>
          <p:nvPr/>
        </p:nvSpPr>
        <p:spPr>
          <a:xfrm>
            <a:off x="9892189" y="6336625"/>
            <a:ext cx="3612118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 A commerce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576551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437" y="1646396"/>
            <a:ext cx="5652492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 du Bâtiment le Sidobre : CAP</a:t>
            </a:r>
            <a:endParaRPr lang="en-US" sz="3850" dirty="0"/>
          </a:p>
        </p:txBody>
      </p:sp>
      <p:sp>
        <p:nvSpPr>
          <p:cNvPr id="4" name="Shape 1"/>
          <p:cNvSpPr/>
          <p:nvPr/>
        </p:nvSpPr>
        <p:spPr>
          <a:xfrm>
            <a:off x="6705481" y="2633782"/>
            <a:ext cx="30480" cy="3949422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5" name="Shape 2"/>
          <p:cNvSpPr/>
          <p:nvPr/>
        </p:nvSpPr>
        <p:spPr>
          <a:xfrm>
            <a:off x="6967954" y="3173849"/>
            <a:ext cx="864037" cy="30480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6" name="Shape 3"/>
          <p:cNvSpPr/>
          <p:nvPr/>
        </p:nvSpPr>
        <p:spPr>
          <a:xfrm>
            <a:off x="6443008" y="2911435"/>
            <a:ext cx="555427" cy="555427"/>
          </a:xfrm>
          <a:prstGeom prst="roundRect">
            <a:avLst>
              <a:gd name="adj" fmla="val 18669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6666845" y="3040975"/>
            <a:ext cx="107633" cy="296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1</a:t>
            </a:r>
            <a:endParaRPr lang="en-US" sz="2300" dirty="0"/>
          </a:p>
        </p:txBody>
      </p:sp>
      <p:sp>
        <p:nvSpPr>
          <p:cNvPr id="8" name="Text 5"/>
          <p:cNvSpPr/>
          <p:nvPr/>
        </p:nvSpPr>
        <p:spPr>
          <a:xfrm>
            <a:off x="8078510" y="2880598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Maçon</a:t>
            </a:r>
            <a:endParaRPr lang="en-US" sz="1900" dirty="0"/>
          </a:p>
        </p:txBody>
      </p:sp>
      <p:sp>
        <p:nvSpPr>
          <p:cNvPr id="9" name="Shape 6"/>
          <p:cNvSpPr/>
          <p:nvPr/>
        </p:nvSpPr>
        <p:spPr>
          <a:xfrm>
            <a:off x="6967954" y="4222909"/>
            <a:ext cx="864037" cy="30480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10" name="Shape 7"/>
          <p:cNvSpPr/>
          <p:nvPr/>
        </p:nvSpPr>
        <p:spPr>
          <a:xfrm>
            <a:off x="6443008" y="3960495"/>
            <a:ext cx="555427" cy="555427"/>
          </a:xfrm>
          <a:prstGeom prst="roundRect">
            <a:avLst>
              <a:gd name="adj" fmla="val 18669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6651367" y="4090035"/>
            <a:ext cx="138708" cy="296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2</a:t>
            </a:r>
            <a:endParaRPr lang="en-US" sz="2300" dirty="0"/>
          </a:p>
        </p:txBody>
      </p:sp>
      <p:sp>
        <p:nvSpPr>
          <p:cNvPr id="12" name="Text 9"/>
          <p:cNvSpPr/>
          <p:nvPr/>
        </p:nvSpPr>
        <p:spPr>
          <a:xfrm>
            <a:off x="8078510" y="3929658"/>
            <a:ext cx="2865596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Menuisier Aluminium Verre</a:t>
            </a:r>
            <a:endParaRPr lang="en-US" sz="1900" dirty="0"/>
          </a:p>
        </p:txBody>
      </p:sp>
      <p:sp>
        <p:nvSpPr>
          <p:cNvPr id="13" name="Shape 10"/>
          <p:cNvSpPr/>
          <p:nvPr/>
        </p:nvSpPr>
        <p:spPr>
          <a:xfrm>
            <a:off x="6967954" y="5271968"/>
            <a:ext cx="864037" cy="30480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14" name="Shape 11"/>
          <p:cNvSpPr/>
          <p:nvPr/>
        </p:nvSpPr>
        <p:spPr>
          <a:xfrm>
            <a:off x="6443008" y="5009555"/>
            <a:ext cx="555427" cy="555427"/>
          </a:xfrm>
          <a:prstGeom prst="roundRect">
            <a:avLst>
              <a:gd name="adj" fmla="val 18669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5" name="Text 12"/>
          <p:cNvSpPr/>
          <p:nvPr/>
        </p:nvSpPr>
        <p:spPr>
          <a:xfrm>
            <a:off x="6654344" y="5139095"/>
            <a:ext cx="132755" cy="296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3</a:t>
            </a:r>
            <a:endParaRPr lang="en-US" sz="2300" dirty="0"/>
          </a:p>
        </p:txBody>
      </p:sp>
      <p:sp>
        <p:nvSpPr>
          <p:cNvPr id="16" name="Text 13"/>
          <p:cNvSpPr/>
          <p:nvPr/>
        </p:nvSpPr>
        <p:spPr>
          <a:xfrm>
            <a:off x="8078510" y="4978717"/>
            <a:ext cx="3277553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Monteur Installateur Thermique</a:t>
            </a:r>
            <a:endParaRPr lang="en-US" sz="1900" dirty="0"/>
          </a:p>
        </p:txBody>
      </p:sp>
      <p:sp>
        <p:nvSpPr>
          <p:cNvPr id="17" name="Shape 14"/>
          <p:cNvSpPr/>
          <p:nvPr/>
        </p:nvSpPr>
        <p:spPr>
          <a:xfrm>
            <a:off x="6967954" y="6321028"/>
            <a:ext cx="864037" cy="30480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18" name="Shape 15"/>
          <p:cNvSpPr/>
          <p:nvPr/>
        </p:nvSpPr>
        <p:spPr>
          <a:xfrm>
            <a:off x="6443008" y="6058614"/>
            <a:ext cx="555427" cy="555427"/>
          </a:xfrm>
          <a:prstGeom prst="roundRect">
            <a:avLst>
              <a:gd name="adj" fmla="val 18669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9" name="Text 16"/>
          <p:cNvSpPr/>
          <p:nvPr/>
        </p:nvSpPr>
        <p:spPr>
          <a:xfrm>
            <a:off x="6665059" y="6188154"/>
            <a:ext cx="111204" cy="296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4</a:t>
            </a:r>
            <a:endParaRPr lang="en-US" sz="2300" dirty="0"/>
          </a:p>
        </p:txBody>
      </p:sp>
      <p:sp>
        <p:nvSpPr>
          <p:cNvPr id="20" name="Text 17"/>
          <p:cNvSpPr/>
          <p:nvPr/>
        </p:nvSpPr>
        <p:spPr>
          <a:xfrm>
            <a:off x="8078510" y="6027777"/>
            <a:ext cx="3628072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Peintre Applicateur de Revêtements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090662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1337548"/>
            <a:ext cx="7415927" cy="123420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 du Bâtiment le Sidobre : Bac Pro Partie 1</a:t>
            </a:r>
            <a:endParaRPr lang="en-US" sz="38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037" y="2942034"/>
            <a:ext cx="1234440" cy="1975009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2468761" y="3188851"/>
            <a:ext cx="5811203" cy="617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Installateur en chauffage, climatisation et énergies renouvelables</a:t>
            </a:r>
            <a:endParaRPr lang="en-US" sz="1900" dirty="0"/>
          </a:p>
        </p:txBody>
      </p:sp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037" y="4917043"/>
            <a:ext cx="1234440" cy="1975009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2468761" y="5163860"/>
            <a:ext cx="3290411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Technicien constructeur bois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180295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64037" y="2183130"/>
            <a:ext cx="7835384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 du Bâtiment le Sidobre : Bac Pro Partie 2</a:t>
            </a:r>
            <a:endParaRPr lang="en-US" sz="38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931" y="3293983"/>
            <a:ext cx="3193256" cy="1345406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4033480" y="3884533"/>
            <a:ext cx="112038" cy="4937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850"/>
              </a:lnSpc>
              <a:buNone/>
            </a:pPr>
            <a:r>
              <a:rPr lang="en-US" sz="24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1</a:t>
            </a:r>
            <a:endParaRPr lang="en-US" sz="2400" dirty="0"/>
          </a:p>
        </p:txBody>
      </p:sp>
      <p:sp>
        <p:nvSpPr>
          <p:cNvPr id="5" name="Text 2"/>
          <p:cNvSpPr/>
          <p:nvPr/>
        </p:nvSpPr>
        <p:spPr>
          <a:xfrm>
            <a:off x="5933003" y="3540800"/>
            <a:ext cx="2781895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Technicien du bâtiment</a:t>
            </a:r>
            <a:endParaRPr lang="en-US" sz="1900" dirty="0"/>
          </a:p>
        </p:txBody>
      </p:sp>
      <p:sp>
        <p:nvSpPr>
          <p:cNvPr id="6" name="Text 3"/>
          <p:cNvSpPr/>
          <p:nvPr/>
        </p:nvSpPr>
        <p:spPr>
          <a:xfrm>
            <a:off x="5933003" y="3997523"/>
            <a:ext cx="3724275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Organisation et réalisation du gros œuvre</a:t>
            </a:r>
            <a:endParaRPr lang="en-US" sz="1900" dirty="0"/>
          </a:p>
        </p:txBody>
      </p:sp>
      <p:sp>
        <p:nvSpPr>
          <p:cNvPr id="7" name="Shape 4"/>
          <p:cNvSpPr/>
          <p:nvPr/>
        </p:nvSpPr>
        <p:spPr>
          <a:xfrm>
            <a:off x="5747861" y="4654987"/>
            <a:ext cx="7956828" cy="15240"/>
          </a:xfrm>
          <a:prstGeom prst="roundRect">
            <a:avLst>
              <a:gd name="adj" fmla="val 680400"/>
            </a:avLst>
          </a:prstGeom>
          <a:solidFill>
            <a:srgbClr val="CCCCCC"/>
          </a:solidFill>
          <a:ln/>
        </p:spPr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183" y="4701064"/>
            <a:ext cx="6386632" cy="1345406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4017169" y="5126831"/>
            <a:ext cx="144542" cy="4937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850"/>
              </a:lnSpc>
              <a:buNone/>
            </a:pPr>
            <a:r>
              <a:rPr lang="en-US" sz="24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2</a:t>
            </a:r>
            <a:endParaRPr lang="en-US" sz="2400" dirty="0"/>
          </a:p>
        </p:txBody>
      </p:sp>
      <p:sp>
        <p:nvSpPr>
          <p:cNvPr id="10" name="Text 6"/>
          <p:cNvSpPr/>
          <p:nvPr/>
        </p:nvSpPr>
        <p:spPr>
          <a:xfrm>
            <a:off x="7529632" y="4947880"/>
            <a:ext cx="3451741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Technicien d'étude du bâtiment</a:t>
            </a:r>
            <a:endParaRPr lang="en-US" sz="1900" dirty="0"/>
          </a:p>
        </p:txBody>
      </p:sp>
      <p:sp>
        <p:nvSpPr>
          <p:cNvPr id="11" name="Text 7"/>
          <p:cNvSpPr/>
          <p:nvPr/>
        </p:nvSpPr>
        <p:spPr>
          <a:xfrm>
            <a:off x="7529632" y="5404604"/>
            <a:ext cx="3451741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 A études et économies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6022064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2257068"/>
            <a:ext cx="7415927" cy="123420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Section Européenne au LP du Bâtiment le Sidobre</a:t>
            </a:r>
            <a:endParaRPr lang="en-US" sz="38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037" y="3861554"/>
            <a:ext cx="617220" cy="61722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864037" y="4725591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Anglais</a:t>
            </a:r>
            <a:endParaRPr lang="en-US" sz="1900" dirty="0"/>
          </a:p>
        </p:txBody>
      </p:sp>
      <p:sp>
        <p:nvSpPr>
          <p:cNvPr id="6" name="Text 2"/>
          <p:cNvSpPr/>
          <p:nvPr/>
        </p:nvSpPr>
        <p:spPr>
          <a:xfrm>
            <a:off x="864037" y="5182314"/>
            <a:ext cx="3522821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Pour l'histoire-géographie</a:t>
            </a:r>
            <a:endParaRPr lang="en-US" sz="19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7142" y="3861554"/>
            <a:ext cx="617220" cy="617220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4757142" y="4725591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Ouverture internationale</a:t>
            </a:r>
            <a:endParaRPr lang="en-US" sz="1900" dirty="0"/>
          </a:p>
        </p:txBody>
      </p:sp>
      <p:sp>
        <p:nvSpPr>
          <p:cNvPr id="9" name="Text 4"/>
          <p:cNvSpPr/>
          <p:nvPr/>
        </p:nvSpPr>
        <p:spPr>
          <a:xfrm>
            <a:off x="4757142" y="5182314"/>
            <a:ext cx="3522821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Perspective européenne dans la formation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112456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405890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chemeClr val="accent6">
                    <a:lumMod val="75000"/>
                  </a:schemeClr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Lycée Agricole de Fonlabour à Albi</a:t>
            </a:r>
            <a:endParaRPr lang="en-US" sz="445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793790" y="3418761"/>
            <a:ext cx="396835" cy="396835"/>
          </a:xfrm>
          <a:prstGeom prst="roundRect">
            <a:avLst>
              <a:gd name="adj" fmla="val 24007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417439" y="3418761"/>
            <a:ext cx="3041213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Formation 2nde Professionnelles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417439" y="4263509"/>
            <a:ext cx="304121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Nature-jardin-paysage-forêt</a:t>
            </a:r>
            <a:endParaRPr lang="en-US" sz="1750" dirty="0"/>
          </a:p>
        </p:txBody>
      </p:sp>
      <p:sp>
        <p:nvSpPr>
          <p:cNvPr id="7" name="Text 4"/>
          <p:cNvSpPr/>
          <p:nvPr/>
        </p:nvSpPr>
        <p:spPr>
          <a:xfrm>
            <a:off x="1417439" y="4762500"/>
            <a:ext cx="304121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Production</a:t>
            </a:r>
            <a:endParaRPr lang="en-US" sz="1750" dirty="0"/>
          </a:p>
        </p:txBody>
      </p:sp>
      <p:sp>
        <p:nvSpPr>
          <p:cNvPr id="8" name="Shape 5"/>
          <p:cNvSpPr/>
          <p:nvPr/>
        </p:nvSpPr>
        <p:spPr>
          <a:xfrm>
            <a:off x="4685467" y="3418761"/>
            <a:ext cx="396835" cy="396835"/>
          </a:xfrm>
          <a:prstGeom prst="roundRect">
            <a:avLst>
              <a:gd name="adj" fmla="val 24007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5309116" y="3418761"/>
            <a:ext cx="3041213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Aménagements paysagers</a:t>
            </a:r>
            <a:endParaRPr lang="en-US" sz="2200" dirty="0"/>
          </a:p>
        </p:txBody>
      </p:sp>
      <p:sp>
        <p:nvSpPr>
          <p:cNvPr id="10" name="Text 7"/>
          <p:cNvSpPr/>
          <p:nvPr/>
        </p:nvSpPr>
        <p:spPr>
          <a:xfrm>
            <a:off x="5309116" y="4263509"/>
            <a:ext cx="304121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Bac professionnel</a:t>
            </a:r>
            <a:endParaRPr lang="en-US" sz="1750" dirty="0"/>
          </a:p>
        </p:txBody>
      </p:sp>
      <p:sp>
        <p:nvSpPr>
          <p:cNvPr id="11" name="Shape 8"/>
          <p:cNvSpPr/>
          <p:nvPr/>
        </p:nvSpPr>
        <p:spPr>
          <a:xfrm>
            <a:off x="793790" y="5607368"/>
            <a:ext cx="396835" cy="396835"/>
          </a:xfrm>
          <a:prstGeom prst="roundRect">
            <a:avLst>
              <a:gd name="adj" fmla="val 24007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1417439" y="560736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Production horticole</a:t>
            </a:r>
            <a:endParaRPr lang="en-US" sz="2200" dirty="0"/>
          </a:p>
        </p:txBody>
      </p:sp>
      <p:sp>
        <p:nvSpPr>
          <p:cNvPr id="13" name="Text 10"/>
          <p:cNvSpPr/>
          <p:nvPr/>
        </p:nvSpPr>
        <p:spPr>
          <a:xfrm>
            <a:off x="1417439" y="6097786"/>
            <a:ext cx="3041213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Bac pro en conduite de production</a:t>
            </a:r>
            <a:endParaRPr lang="en-US" sz="1750" dirty="0"/>
          </a:p>
        </p:txBody>
      </p:sp>
      <p:sp>
        <p:nvSpPr>
          <p:cNvPr id="14" name="Shape 11"/>
          <p:cNvSpPr/>
          <p:nvPr/>
        </p:nvSpPr>
        <p:spPr>
          <a:xfrm>
            <a:off x="4685467" y="5607368"/>
            <a:ext cx="396835" cy="396835"/>
          </a:xfrm>
          <a:prstGeom prst="roundRect">
            <a:avLst>
              <a:gd name="adj" fmla="val 24007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5" name="Text 12"/>
          <p:cNvSpPr/>
          <p:nvPr/>
        </p:nvSpPr>
        <p:spPr>
          <a:xfrm>
            <a:off x="5309116" y="560736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Polyculture élevage</a:t>
            </a:r>
            <a:endParaRPr lang="en-US" sz="2200" dirty="0"/>
          </a:p>
        </p:txBody>
      </p:sp>
      <p:sp>
        <p:nvSpPr>
          <p:cNvPr id="16" name="Text 13"/>
          <p:cNvSpPr/>
          <p:nvPr/>
        </p:nvSpPr>
        <p:spPr>
          <a:xfrm>
            <a:off x="5309116" y="6097786"/>
            <a:ext cx="3041213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Bac pro en gestion d'entreprise agricole</a:t>
            </a:r>
            <a:endParaRPr lang="en-US" sz="175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64037" y="1826657"/>
            <a:ext cx="9316164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Diversité des Formations Professionnelles à Castres</a:t>
            </a:r>
            <a:endParaRPr lang="en-US" sz="38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657" y="3095744"/>
            <a:ext cx="3073718" cy="3073718"/>
          </a:xfrm>
          <a:prstGeom prst="rect">
            <a:avLst/>
          </a:prstGeom>
        </p:spPr>
      </p:pic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2780" y="3095744"/>
            <a:ext cx="3073718" cy="3073718"/>
          </a:xfrm>
          <a:prstGeom prst="rect">
            <a:avLst/>
          </a:prstGeom>
        </p:spPr>
      </p:pic>
      <p:pic>
        <p:nvPicPr>
          <p:cNvPr id="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3903" y="3095744"/>
            <a:ext cx="3073718" cy="3073718"/>
          </a:xfrm>
          <a:prstGeom prst="rect">
            <a:avLst/>
          </a:prstGeom>
        </p:spPr>
      </p:pic>
      <p:pic>
        <p:nvPicPr>
          <p:cNvPr id="6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5026" y="3095744"/>
            <a:ext cx="3073718" cy="307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7875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2365177"/>
            <a:ext cx="7415927" cy="123420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Les Lycées Professionnels du Tarn : Une Richesse de Formations</a:t>
            </a:r>
            <a:endParaRPr lang="en-US" sz="3850" dirty="0"/>
          </a:p>
        </p:txBody>
      </p:sp>
      <p:sp>
        <p:nvSpPr>
          <p:cNvPr id="4" name="Text 1"/>
          <p:cNvSpPr/>
          <p:nvPr/>
        </p:nvSpPr>
        <p:spPr>
          <a:xfrm>
            <a:off x="864037" y="4191417"/>
            <a:ext cx="7415927" cy="11851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Découvrez la diversité des formations professionnelles offertes dans le Tarn. De Carmaux à Mazamet, en passant par Lavaur, nos lycées préparent les jeunes à des métiers d'avenir.</a:t>
            </a:r>
            <a:endParaRPr lang="en-US" sz="1900" dirty="0"/>
          </a:p>
        </p:txBody>
      </p:sp>
      <p:sp>
        <p:nvSpPr>
          <p:cNvPr id="6" name="Text 3"/>
          <p:cNvSpPr/>
          <p:nvPr/>
        </p:nvSpPr>
        <p:spPr>
          <a:xfrm>
            <a:off x="1016437" y="5599628"/>
            <a:ext cx="90011" cy="9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750"/>
              </a:lnSpc>
              <a:buNone/>
            </a:pPr>
            <a:r>
              <a:rPr lang="en-US" sz="750" dirty="0" smtClean="0">
                <a:solidFill>
                  <a:srgbClr val="FFFFFF"/>
                </a:solidFill>
                <a:latin typeface="Patrick Hand Medium" pitchFamily="34" charset="0"/>
                <a:ea typeface="Patrick Hand Medium" pitchFamily="34" charset="-122"/>
                <a:cs typeface="Patrick Hand Medium" pitchFamily="34" charset="-120"/>
              </a:rPr>
              <a:t>P</a:t>
            </a:r>
            <a:endParaRPr lang="en-US" sz="750" dirty="0"/>
          </a:p>
        </p:txBody>
      </p:sp>
      <p:sp>
        <p:nvSpPr>
          <p:cNvPr id="7" name="Text 4"/>
          <p:cNvSpPr/>
          <p:nvPr/>
        </p:nvSpPr>
        <p:spPr>
          <a:xfrm>
            <a:off x="1382316" y="5432465"/>
            <a:ext cx="2176105" cy="4319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400"/>
              </a:lnSpc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6714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437" y="2241828"/>
            <a:ext cx="4937760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LPO Jean Jaurès à Carmaux</a:t>
            </a:r>
            <a:endParaRPr lang="en-US" sz="3850" dirty="0"/>
          </a:p>
        </p:txBody>
      </p:sp>
      <p:sp>
        <p:nvSpPr>
          <p:cNvPr id="4" name="Shape 1"/>
          <p:cNvSpPr/>
          <p:nvPr/>
        </p:nvSpPr>
        <p:spPr>
          <a:xfrm>
            <a:off x="6350437" y="3852565"/>
            <a:ext cx="431959" cy="431959"/>
          </a:xfrm>
          <a:prstGeom prst="roundRect">
            <a:avLst>
              <a:gd name="adj" fmla="val 24005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7029212" y="3506867"/>
            <a:ext cx="2798683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Maintenance des matériels</a:t>
            </a:r>
            <a:endParaRPr lang="en-US" sz="1900" dirty="0"/>
          </a:p>
        </p:txBody>
      </p:sp>
      <p:sp>
        <p:nvSpPr>
          <p:cNvPr id="6" name="Text 3"/>
          <p:cNvSpPr/>
          <p:nvPr/>
        </p:nvSpPr>
        <p:spPr>
          <a:xfrm>
            <a:off x="7029212" y="3963591"/>
            <a:ext cx="2905839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 C matériels d'espaces verts</a:t>
            </a:r>
            <a:endParaRPr lang="en-US" sz="1900" dirty="0"/>
          </a:p>
        </p:txBody>
      </p:sp>
      <p:sp>
        <p:nvSpPr>
          <p:cNvPr id="7" name="Shape 4"/>
          <p:cNvSpPr/>
          <p:nvPr/>
        </p:nvSpPr>
        <p:spPr>
          <a:xfrm>
            <a:off x="10289445" y="3852565"/>
            <a:ext cx="431959" cy="431959"/>
          </a:xfrm>
          <a:prstGeom prst="roundRect">
            <a:avLst>
              <a:gd name="adj" fmla="val 24005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10860643" y="3506867"/>
            <a:ext cx="2905839" cy="617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Production et service en restaurations</a:t>
            </a:r>
            <a:endParaRPr lang="en-US" sz="1900" dirty="0"/>
          </a:p>
        </p:txBody>
      </p:sp>
      <p:sp>
        <p:nvSpPr>
          <p:cNvPr id="9" name="Text 6"/>
          <p:cNvSpPr/>
          <p:nvPr/>
        </p:nvSpPr>
        <p:spPr>
          <a:xfrm>
            <a:off x="10860643" y="4272201"/>
            <a:ext cx="2905839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Rapide, collective, cafétéria</a:t>
            </a:r>
            <a:endParaRPr lang="en-US" sz="1900" dirty="0"/>
          </a:p>
        </p:txBody>
      </p:sp>
      <p:sp>
        <p:nvSpPr>
          <p:cNvPr id="10" name="Shape 7"/>
          <p:cNvSpPr/>
          <p:nvPr/>
        </p:nvSpPr>
        <p:spPr>
          <a:xfrm>
            <a:off x="6370519" y="5463421"/>
            <a:ext cx="431959" cy="431959"/>
          </a:xfrm>
          <a:prstGeom prst="roundRect">
            <a:avLst>
              <a:gd name="adj" fmla="val 24005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7029212" y="5278160"/>
            <a:ext cx="2905839" cy="617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Accompagnement, soins et services à la personne</a:t>
            </a:r>
            <a:endParaRPr lang="en-US" sz="1900" dirty="0"/>
          </a:p>
        </p:txBody>
      </p:sp>
      <p:sp>
        <p:nvSpPr>
          <p:cNvPr id="12" name="Shape 9"/>
          <p:cNvSpPr/>
          <p:nvPr/>
        </p:nvSpPr>
        <p:spPr>
          <a:xfrm>
            <a:off x="10191950" y="5370790"/>
            <a:ext cx="431959" cy="431959"/>
          </a:xfrm>
          <a:prstGeom prst="roundRect">
            <a:avLst>
              <a:gd name="adj" fmla="val 24005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3" name="Text 10"/>
          <p:cNvSpPr/>
          <p:nvPr/>
        </p:nvSpPr>
        <p:spPr>
          <a:xfrm>
            <a:off x="10860643" y="5278160"/>
            <a:ext cx="2905839" cy="617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Assistant à la gestion des organisations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00630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64037" y="2602706"/>
            <a:ext cx="7293769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LPO Jean Jaurès : Formations Techniques</a:t>
            </a:r>
            <a:endParaRPr lang="en-US" sz="3850" dirty="0"/>
          </a:p>
        </p:txBody>
      </p:sp>
      <p:sp>
        <p:nvSpPr>
          <p:cNvPr id="3" name="Text 1"/>
          <p:cNvSpPr/>
          <p:nvPr/>
        </p:nvSpPr>
        <p:spPr>
          <a:xfrm>
            <a:off x="864037" y="3836908"/>
            <a:ext cx="309884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Maintenance des matériels</a:t>
            </a:r>
            <a:endParaRPr lang="en-US" sz="1900" dirty="0"/>
          </a:p>
        </p:txBody>
      </p:sp>
      <p:sp>
        <p:nvSpPr>
          <p:cNvPr id="4" name="Text 2"/>
          <p:cNvSpPr/>
          <p:nvPr/>
        </p:nvSpPr>
        <p:spPr>
          <a:xfrm>
            <a:off x="864037" y="4392335"/>
            <a:ext cx="615005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 B : Matériels de construction et de manutention</a:t>
            </a:r>
            <a:endParaRPr lang="en-US" sz="1900" dirty="0"/>
          </a:p>
        </p:txBody>
      </p:sp>
      <p:sp>
        <p:nvSpPr>
          <p:cNvPr id="5" name="Text 3"/>
          <p:cNvSpPr/>
          <p:nvPr/>
        </p:nvSpPr>
        <p:spPr>
          <a:xfrm>
            <a:off x="864037" y="5009555"/>
            <a:ext cx="615005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 C : Matériels d'Espaces verts</a:t>
            </a:r>
            <a:endParaRPr lang="en-US" sz="1900" dirty="0"/>
          </a:p>
        </p:txBody>
      </p:sp>
      <p:sp>
        <p:nvSpPr>
          <p:cNvPr id="6" name="Text 4"/>
          <p:cNvSpPr/>
          <p:nvPr/>
        </p:nvSpPr>
        <p:spPr>
          <a:xfrm>
            <a:off x="7623929" y="3836908"/>
            <a:ext cx="2746415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Métiers de l'électricité</a:t>
            </a:r>
            <a:endParaRPr lang="en-US" sz="1900" dirty="0"/>
          </a:p>
        </p:txBody>
      </p:sp>
      <p:sp>
        <p:nvSpPr>
          <p:cNvPr id="7" name="Text 5"/>
          <p:cNvSpPr/>
          <p:nvPr/>
        </p:nvSpPr>
        <p:spPr>
          <a:xfrm>
            <a:off x="7623929" y="4392335"/>
            <a:ext cx="6150054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Formation aux environnements connectés, préparant aux métiers d'avenir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6260972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64037" y="1882931"/>
            <a:ext cx="7342703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chemeClr val="accent6">
                    <a:lumMod val="50000"/>
                  </a:schemeClr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Lycée Pro Agricole de </a:t>
            </a:r>
            <a:r>
              <a:rPr lang="en-US" sz="3850" dirty="0" err="1" smtClean="0">
                <a:solidFill>
                  <a:schemeClr val="accent6">
                    <a:lumMod val="50000"/>
                  </a:schemeClr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Flamarens</a:t>
            </a:r>
            <a:endParaRPr lang="en-US" sz="3850" dirty="0" smtClean="0">
              <a:solidFill>
                <a:schemeClr val="accent6">
                  <a:lumMod val="50000"/>
                </a:schemeClr>
              </a:solidFill>
              <a:latin typeface="Patrick Hand" pitchFamily="34" charset="0"/>
              <a:ea typeface="Patrick Hand" pitchFamily="34" charset="-122"/>
              <a:cs typeface="Patrick Hand" pitchFamily="34" charset="-120"/>
            </a:endParaRPr>
          </a:p>
          <a:p>
            <a:pPr marL="0" indent="0">
              <a:lnSpc>
                <a:spcPts val="4850"/>
              </a:lnSpc>
              <a:buNone/>
            </a:pPr>
            <a:r>
              <a:rPr lang="en-US" sz="3850" dirty="0" smtClean="0">
                <a:solidFill>
                  <a:schemeClr val="accent6">
                    <a:lumMod val="50000"/>
                  </a:schemeClr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à </a:t>
            </a:r>
            <a:r>
              <a:rPr lang="en-US" sz="3850" dirty="0">
                <a:solidFill>
                  <a:schemeClr val="accent6">
                    <a:lumMod val="50000"/>
                  </a:schemeClr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Lavaur</a:t>
            </a:r>
            <a:endParaRPr lang="en-US" sz="38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864037" y="3568660"/>
            <a:ext cx="3584615" cy="2079546"/>
          </a:xfrm>
          <a:prstGeom prst="roundRect">
            <a:avLst>
              <a:gd name="adj" fmla="val 4986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126093" y="3830717"/>
            <a:ext cx="2512933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Métiers de l'agriculture</a:t>
            </a:r>
            <a:endParaRPr lang="en-US" sz="1900" dirty="0"/>
          </a:p>
        </p:txBody>
      </p:sp>
      <p:sp>
        <p:nvSpPr>
          <p:cNvPr id="6" name="Text 3"/>
          <p:cNvSpPr/>
          <p:nvPr/>
        </p:nvSpPr>
        <p:spPr>
          <a:xfrm>
            <a:off x="1126093" y="4287441"/>
            <a:ext cx="3060502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Spécialisation en production végétale : grandes cultures</a:t>
            </a:r>
            <a:endParaRPr lang="en-US" sz="1900" dirty="0"/>
          </a:p>
        </p:txBody>
      </p:sp>
      <p:sp>
        <p:nvSpPr>
          <p:cNvPr id="7" name="Shape 4"/>
          <p:cNvSpPr/>
          <p:nvPr/>
        </p:nvSpPr>
        <p:spPr>
          <a:xfrm>
            <a:off x="4695468" y="3568660"/>
            <a:ext cx="3584615" cy="2079546"/>
          </a:xfrm>
          <a:prstGeom prst="roundRect">
            <a:avLst>
              <a:gd name="adj" fmla="val 4986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4957524" y="3830717"/>
            <a:ext cx="3060502" cy="6172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Conduite et gestion d'une entreprise agricole</a:t>
            </a:r>
            <a:endParaRPr lang="en-US" sz="1900" dirty="0"/>
          </a:p>
        </p:txBody>
      </p:sp>
      <p:sp>
        <p:nvSpPr>
          <p:cNvPr id="9" name="Text 6"/>
          <p:cNvSpPr/>
          <p:nvPr/>
        </p:nvSpPr>
        <p:spPr>
          <a:xfrm>
            <a:off x="4957524" y="4596051"/>
            <a:ext cx="3060502" cy="790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Options : grandes cultures, polyculture élevage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4666011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6576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4521637" y="1534954"/>
            <a:ext cx="7277933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7030A0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Lycée professionnel Hôtelier de Mazamet</a:t>
            </a:r>
            <a:endParaRPr lang="en-US" sz="3850" dirty="0">
              <a:solidFill>
                <a:srgbClr val="7030A0"/>
              </a:solidFill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1637" y="2522339"/>
            <a:ext cx="617220" cy="617220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4521637" y="3386376"/>
            <a:ext cx="3039547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Commercialisation et service</a:t>
            </a:r>
            <a:endParaRPr lang="en-US" sz="1900" dirty="0"/>
          </a:p>
        </p:txBody>
      </p:sp>
      <p:sp>
        <p:nvSpPr>
          <p:cNvPr id="6" name="Text 2"/>
          <p:cNvSpPr/>
          <p:nvPr/>
        </p:nvSpPr>
        <p:spPr>
          <a:xfrm>
            <a:off x="4521637" y="3843099"/>
            <a:ext cx="4437221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Hôtel-café-Restaurant</a:t>
            </a:r>
            <a:endParaRPr lang="en-US" sz="19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9142" y="2522339"/>
            <a:ext cx="617220" cy="617220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9329142" y="3386376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Production et service</a:t>
            </a:r>
            <a:endParaRPr lang="en-US" sz="1900" dirty="0"/>
          </a:p>
        </p:txBody>
      </p:sp>
      <p:sp>
        <p:nvSpPr>
          <p:cNvPr id="9" name="Text 4"/>
          <p:cNvSpPr/>
          <p:nvPr/>
        </p:nvSpPr>
        <p:spPr>
          <a:xfrm>
            <a:off x="9329142" y="3843099"/>
            <a:ext cx="4437221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Restauration rapide, collective, cafétéria</a:t>
            </a:r>
            <a:endParaRPr lang="en-US" sz="19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1637" y="4978717"/>
            <a:ext cx="617220" cy="617220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4521637" y="5842754"/>
            <a:ext cx="3434715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Commercialisation et services</a:t>
            </a:r>
            <a:endParaRPr lang="en-US" sz="1900" dirty="0"/>
          </a:p>
        </p:txBody>
      </p:sp>
      <p:sp>
        <p:nvSpPr>
          <p:cNvPr id="12" name="Text 6"/>
          <p:cNvSpPr/>
          <p:nvPr/>
        </p:nvSpPr>
        <p:spPr>
          <a:xfrm>
            <a:off x="4521637" y="6299478"/>
            <a:ext cx="4437221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En restauration</a:t>
            </a:r>
            <a:endParaRPr lang="en-US" sz="190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29142" y="4978717"/>
            <a:ext cx="617220" cy="617220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>
          <a:xfrm>
            <a:off x="9329142" y="5842754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Cuisine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4872727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50437" y="1047631"/>
            <a:ext cx="7415927" cy="123420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LPO Marie-Antoinette RIESS à Mazamet (Partie 1)</a:t>
            </a:r>
            <a:endParaRPr lang="en-US" sz="3850" dirty="0"/>
          </a:p>
        </p:txBody>
      </p:sp>
      <p:sp>
        <p:nvSpPr>
          <p:cNvPr id="4" name="Shape 1"/>
          <p:cNvSpPr/>
          <p:nvPr/>
        </p:nvSpPr>
        <p:spPr>
          <a:xfrm>
            <a:off x="6705481" y="2652117"/>
            <a:ext cx="30480" cy="4529852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5" name="Shape 2"/>
          <p:cNvSpPr/>
          <p:nvPr/>
        </p:nvSpPr>
        <p:spPr>
          <a:xfrm>
            <a:off x="6967954" y="3192185"/>
            <a:ext cx="864037" cy="30480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6" name="Shape 3"/>
          <p:cNvSpPr/>
          <p:nvPr/>
        </p:nvSpPr>
        <p:spPr>
          <a:xfrm>
            <a:off x="6443008" y="2929771"/>
            <a:ext cx="555427" cy="555427"/>
          </a:xfrm>
          <a:prstGeom prst="roundRect">
            <a:avLst>
              <a:gd name="adj" fmla="val 18669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6666845" y="3059311"/>
            <a:ext cx="107633" cy="296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1</a:t>
            </a:r>
            <a:endParaRPr lang="en-US" sz="2300" dirty="0"/>
          </a:p>
        </p:txBody>
      </p:sp>
      <p:sp>
        <p:nvSpPr>
          <p:cNvPr id="8" name="Text 5"/>
          <p:cNvSpPr/>
          <p:nvPr/>
        </p:nvSpPr>
        <p:spPr>
          <a:xfrm>
            <a:off x="8078510" y="2898934"/>
            <a:ext cx="3389828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Equipier Polyvalent de commerce</a:t>
            </a:r>
            <a:endParaRPr lang="en-US" sz="1900" dirty="0"/>
          </a:p>
        </p:txBody>
      </p:sp>
      <p:sp>
        <p:nvSpPr>
          <p:cNvPr id="9" name="Text 6"/>
          <p:cNvSpPr/>
          <p:nvPr/>
        </p:nvSpPr>
        <p:spPr>
          <a:xfrm>
            <a:off x="8078510" y="3355658"/>
            <a:ext cx="568785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Formation aux bases du commerce et de la vente</a:t>
            </a:r>
            <a:endParaRPr lang="en-US" sz="1900" dirty="0"/>
          </a:p>
        </p:txBody>
      </p:sp>
      <p:sp>
        <p:nvSpPr>
          <p:cNvPr id="10" name="Shape 7"/>
          <p:cNvSpPr/>
          <p:nvPr/>
        </p:nvSpPr>
        <p:spPr>
          <a:xfrm>
            <a:off x="6967954" y="4784408"/>
            <a:ext cx="864037" cy="30480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11" name="Shape 8"/>
          <p:cNvSpPr/>
          <p:nvPr/>
        </p:nvSpPr>
        <p:spPr>
          <a:xfrm>
            <a:off x="6443008" y="4521994"/>
            <a:ext cx="555427" cy="555427"/>
          </a:xfrm>
          <a:prstGeom prst="roundRect">
            <a:avLst>
              <a:gd name="adj" fmla="val 18669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6651367" y="4651534"/>
            <a:ext cx="138708" cy="296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2</a:t>
            </a:r>
            <a:endParaRPr lang="en-US" sz="2300" dirty="0"/>
          </a:p>
        </p:txBody>
      </p:sp>
      <p:sp>
        <p:nvSpPr>
          <p:cNvPr id="13" name="Text 10"/>
          <p:cNvSpPr/>
          <p:nvPr/>
        </p:nvSpPr>
        <p:spPr>
          <a:xfrm>
            <a:off x="8078510" y="4491157"/>
            <a:ext cx="2468880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CAP Ferronnier d'art</a:t>
            </a:r>
            <a:endParaRPr lang="en-US" sz="1900" dirty="0"/>
          </a:p>
        </p:txBody>
      </p:sp>
      <p:sp>
        <p:nvSpPr>
          <p:cNvPr id="14" name="Text 11"/>
          <p:cNvSpPr/>
          <p:nvPr/>
        </p:nvSpPr>
        <p:spPr>
          <a:xfrm>
            <a:off x="8078510" y="4947880"/>
            <a:ext cx="568785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Apprentissage des techniques traditionnelles de ferronnerie</a:t>
            </a:r>
            <a:endParaRPr lang="en-US" sz="1900" dirty="0"/>
          </a:p>
        </p:txBody>
      </p:sp>
      <p:sp>
        <p:nvSpPr>
          <p:cNvPr id="15" name="Shape 12"/>
          <p:cNvSpPr/>
          <p:nvPr/>
        </p:nvSpPr>
        <p:spPr>
          <a:xfrm>
            <a:off x="6967954" y="6376630"/>
            <a:ext cx="864037" cy="30480"/>
          </a:xfrm>
          <a:prstGeom prst="roundRect">
            <a:avLst>
              <a:gd name="adj" fmla="val 340200"/>
            </a:avLst>
          </a:prstGeom>
          <a:solidFill>
            <a:srgbClr val="CCCCCC"/>
          </a:solidFill>
          <a:ln/>
        </p:spPr>
      </p:sp>
      <p:sp>
        <p:nvSpPr>
          <p:cNvPr id="16" name="Shape 13"/>
          <p:cNvSpPr/>
          <p:nvPr/>
        </p:nvSpPr>
        <p:spPr>
          <a:xfrm>
            <a:off x="6443008" y="6114217"/>
            <a:ext cx="555427" cy="555427"/>
          </a:xfrm>
          <a:prstGeom prst="roundRect">
            <a:avLst>
              <a:gd name="adj" fmla="val 18669"/>
            </a:avLst>
          </a:prstGeom>
          <a:solidFill>
            <a:srgbClr val="E6E6E6"/>
          </a:solidFill>
          <a:ln w="15240">
            <a:solidFill>
              <a:srgbClr val="CCCCCC"/>
            </a:solidFill>
            <a:prstDash val="solid"/>
          </a:ln>
        </p:spPr>
      </p:sp>
      <p:sp>
        <p:nvSpPr>
          <p:cNvPr id="17" name="Text 14"/>
          <p:cNvSpPr/>
          <p:nvPr/>
        </p:nvSpPr>
        <p:spPr>
          <a:xfrm>
            <a:off x="6654344" y="6243757"/>
            <a:ext cx="132755" cy="2962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3</a:t>
            </a:r>
            <a:endParaRPr lang="en-US" sz="2300" dirty="0"/>
          </a:p>
        </p:txBody>
      </p:sp>
      <p:sp>
        <p:nvSpPr>
          <p:cNvPr id="18" name="Text 15"/>
          <p:cNvSpPr/>
          <p:nvPr/>
        </p:nvSpPr>
        <p:spPr>
          <a:xfrm>
            <a:off x="8078510" y="6083379"/>
            <a:ext cx="4394121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Assistant à la gestion des organisations</a:t>
            </a:r>
            <a:endParaRPr lang="en-US" sz="1900" dirty="0"/>
          </a:p>
        </p:txBody>
      </p:sp>
      <p:sp>
        <p:nvSpPr>
          <p:cNvPr id="19" name="Text 16"/>
          <p:cNvSpPr/>
          <p:nvPr/>
        </p:nvSpPr>
        <p:spPr>
          <a:xfrm>
            <a:off x="8078510" y="6540103"/>
            <a:ext cx="5687854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Préparation aux métiers administratifs et de gestion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008379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31862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6738" y="628769"/>
            <a:ext cx="7543324" cy="114323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500"/>
              </a:lnSpc>
              <a:buNone/>
            </a:pPr>
            <a:r>
              <a:rPr lang="en-US" sz="36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LPO Marie-Antoinette RIESS à Mazamet (Partie 2)</a:t>
            </a:r>
            <a:endParaRPr lang="en-US" sz="360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738" y="2114907"/>
            <a:ext cx="1143357" cy="1829395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772995" y="2343507"/>
            <a:ext cx="3374469" cy="2858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8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Hygiène, propreté, stérilisation</a:t>
            </a:r>
            <a:endParaRPr lang="en-US" sz="1800" dirty="0"/>
          </a:p>
        </p:txBody>
      </p:sp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738" y="3944303"/>
            <a:ext cx="1143357" cy="1829395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7772995" y="4172902"/>
            <a:ext cx="2826068" cy="2858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8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Maintenance des véhicules</a:t>
            </a:r>
            <a:endParaRPr lang="en-US" sz="1800" dirty="0"/>
          </a:p>
        </p:txBody>
      </p:sp>
      <p:sp>
        <p:nvSpPr>
          <p:cNvPr id="8" name="Text 3"/>
          <p:cNvSpPr/>
          <p:nvPr/>
        </p:nvSpPr>
        <p:spPr>
          <a:xfrm>
            <a:off x="7772995" y="4595932"/>
            <a:ext cx="6057067" cy="3658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8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 A : Véhicules particuliers</a:t>
            </a:r>
            <a:endParaRPr lang="en-US" sz="1800" dirty="0"/>
          </a:p>
        </p:txBody>
      </p:sp>
      <p:pic>
        <p:nvPicPr>
          <p:cNvPr id="9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738" y="5773698"/>
            <a:ext cx="1143357" cy="1829395"/>
          </a:xfrm>
          <a:prstGeom prst="rect">
            <a:avLst/>
          </a:prstGeom>
        </p:spPr>
      </p:pic>
      <p:sp>
        <p:nvSpPr>
          <p:cNvPr id="10" name="Text 4"/>
          <p:cNvSpPr/>
          <p:nvPr/>
        </p:nvSpPr>
        <p:spPr>
          <a:xfrm>
            <a:off x="7772995" y="6002298"/>
            <a:ext cx="2543651" cy="2858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18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Métiers de l'électricité</a:t>
            </a:r>
            <a:endParaRPr lang="en-US" sz="1800" dirty="0"/>
          </a:p>
        </p:txBody>
      </p:sp>
      <p:sp>
        <p:nvSpPr>
          <p:cNvPr id="11" name="Text 5"/>
          <p:cNvSpPr/>
          <p:nvPr/>
        </p:nvSpPr>
        <p:spPr>
          <a:xfrm>
            <a:off x="7772995" y="6425327"/>
            <a:ext cx="6057067" cy="3658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8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Environnements connectés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018856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64037" y="1957983"/>
            <a:ext cx="9325570" cy="61710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850"/>
              </a:lnSpc>
              <a:buNone/>
            </a:pPr>
            <a:r>
              <a:rPr lang="en-US" sz="385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LPO Marie-Antoinette RIESS : Filières Commerciales</a:t>
            </a:r>
            <a:endParaRPr lang="en-US" sz="385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5140" y="3068836"/>
            <a:ext cx="2128838" cy="802243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4033480" y="3306247"/>
            <a:ext cx="112038" cy="4937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850"/>
              </a:lnSpc>
              <a:buNone/>
            </a:pPr>
            <a:r>
              <a:rPr lang="en-US" sz="24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1</a:t>
            </a:r>
            <a:endParaRPr lang="en-US" sz="2400" dirty="0"/>
          </a:p>
        </p:txBody>
      </p:sp>
      <p:sp>
        <p:nvSpPr>
          <p:cNvPr id="5" name="Text 2"/>
          <p:cNvSpPr/>
          <p:nvPr/>
        </p:nvSpPr>
        <p:spPr>
          <a:xfrm>
            <a:off x="5400794" y="3315653"/>
            <a:ext cx="3911322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Bac pro métiers du commerce et de la vente</a:t>
            </a:r>
            <a:endParaRPr lang="en-US" sz="1900" dirty="0"/>
          </a:p>
        </p:txBody>
      </p:sp>
      <p:sp>
        <p:nvSpPr>
          <p:cNvPr id="6" name="Shape 3"/>
          <p:cNvSpPr/>
          <p:nvPr/>
        </p:nvSpPr>
        <p:spPr>
          <a:xfrm>
            <a:off x="5215652" y="3886676"/>
            <a:ext cx="8489037" cy="15240"/>
          </a:xfrm>
          <a:prstGeom prst="roundRect">
            <a:avLst>
              <a:gd name="adj" fmla="val 680400"/>
            </a:avLst>
          </a:prstGeom>
          <a:solidFill>
            <a:srgbClr val="CCCCCC"/>
          </a:solidFill>
          <a:ln/>
        </p:spPr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0721" y="3932753"/>
            <a:ext cx="4257675" cy="802243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4017288" y="4086939"/>
            <a:ext cx="144542" cy="4937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850"/>
              </a:lnSpc>
              <a:buNone/>
            </a:pPr>
            <a:r>
              <a:rPr lang="en-US" sz="24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2</a:t>
            </a:r>
            <a:endParaRPr lang="en-US" sz="2400" dirty="0"/>
          </a:p>
        </p:txBody>
      </p:sp>
      <p:sp>
        <p:nvSpPr>
          <p:cNvPr id="9" name="Text 5"/>
          <p:cNvSpPr/>
          <p:nvPr/>
        </p:nvSpPr>
        <p:spPr>
          <a:xfrm>
            <a:off x="6465213" y="4179570"/>
            <a:ext cx="1899761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 A : Commerce</a:t>
            </a:r>
            <a:endParaRPr lang="en-US" sz="1900" dirty="0"/>
          </a:p>
        </p:txBody>
      </p:sp>
      <p:sp>
        <p:nvSpPr>
          <p:cNvPr id="10" name="Shape 6"/>
          <p:cNvSpPr/>
          <p:nvPr/>
        </p:nvSpPr>
        <p:spPr>
          <a:xfrm>
            <a:off x="6280071" y="4750594"/>
            <a:ext cx="7424618" cy="15240"/>
          </a:xfrm>
          <a:prstGeom prst="roundRect">
            <a:avLst>
              <a:gd name="adj" fmla="val 680400"/>
            </a:avLst>
          </a:prstGeom>
          <a:solidFill>
            <a:srgbClr val="CCCCCC"/>
          </a:solidFill>
          <a:ln/>
        </p:spPr>
      </p:sp>
      <p:pic>
        <p:nvPicPr>
          <p:cNvPr id="11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183" y="4796671"/>
            <a:ext cx="6386632" cy="802243"/>
          </a:xfrm>
          <a:prstGeom prst="rect">
            <a:avLst/>
          </a:prstGeom>
        </p:spPr>
      </p:pic>
      <p:sp>
        <p:nvSpPr>
          <p:cNvPr id="12" name="Text 7"/>
          <p:cNvSpPr/>
          <p:nvPr/>
        </p:nvSpPr>
        <p:spPr>
          <a:xfrm>
            <a:off x="4020264" y="4950857"/>
            <a:ext cx="138351" cy="4937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850"/>
              </a:lnSpc>
              <a:buNone/>
            </a:pPr>
            <a:r>
              <a:rPr lang="en-US" sz="24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3</a:t>
            </a:r>
            <a:endParaRPr lang="en-US" sz="2400" dirty="0"/>
          </a:p>
        </p:txBody>
      </p:sp>
      <p:sp>
        <p:nvSpPr>
          <p:cNvPr id="13" name="Text 8"/>
          <p:cNvSpPr/>
          <p:nvPr/>
        </p:nvSpPr>
        <p:spPr>
          <a:xfrm>
            <a:off x="7529632" y="5043488"/>
            <a:ext cx="1478518" cy="3086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Option B : Vente</a:t>
            </a:r>
            <a:endParaRPr lang="en-US" sz="1900" dirty="0"/>
          </a:p>
        </p:txBody>
      </p:sp>
      <p:sp>
        <p:nvSpPr>
          <p:cNvPr id="14" name="Text 9"/>
          <p:cNvSpPr/>
          <p:nvPr/>
        </p:nvSpPr>
        <p:spPr>
          <a:xfrm>
            <a:off x="864037" y="5876568"/>
            <a:ext cx="12902327" cy="395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3100"/>
              </a:lnSpc>
              <a:buNone/>
            </a:pPr>
            <a:r>
              <a:rPr lang="en-US" sz="19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Ces formations préparent les élèves aux différents aspects du commerce, de la gestion de boutique à la vente directe.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9347955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84979" y="1877616"/>
            <a:ext cx="8033980" cy="54530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250"/>
              </a:lnSpc>
              <a:buNone/>
            </a:pPr>
            <a:r>
              <a:rPr lang="en-US" sz="34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Spécialités Uniques du LPO Marie-Antoinette RIESS</a:t>
            </a:r>
            <a:endParaRPr lang="en-US" sz="340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599" y="2999780"/>
            <a:ext cx="4232077" cy="2617113"/>
          </a:xfrm>
          <a:prstGeom prst="rect">
            <a:avLst/>
          </a:prstGeom>
        </p:spPr>
      </p:pic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9102" y="2999780"/>
            <a:ext cx="4232077" cy="2617113"/>
          </a:xfrm>
          <a:prstGeom prst="rect">
            <a:avLst/>
          </a:prstGeom>
        </p:spPr>
      </p:pic>
      <p:pic>
        <p:nvPicPr>
          <p:cNvPr id="5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5605" y="2999780"/>
            <a:ext cx="4232077" cy="2617113"/>
          </a:xfrm>
          <a:prstGeom prst="rect">
            <a:avLst/>
          </a:prstGeom>
        </p:spPr>
      </p:pic>
      <p:sp>
        <p:nvSpPr>
          <p:cNvPr id="6" name="Text 1"/>
          <p:cNvSpPr/>
          <p:nvPr/>
        </p:nvSpPr>
        <p:spPr>
          <a:xfrm>
            <a:off x="784979" y="6002893"/>
            <a:ext cx="13060323" cy="3489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00"/>
              </a:lnSpc>
              <a:buNone/>
            </a:pPr>
            <a:r>
              <a:rPr lang="en-US" sz="1700" dirty="0">
                <a:solidFill>
                  <a:srgbClr val="383838"/>
                </a:solidFill>
                <a:latin typeface="Patrick Hand" pitchFamily="34" charset="0"/>
                <a:ea typeface="Patrick Hand" pitchFamily="34" charset="-122"/>
                <a:cs typeface="Patrick Hand" pitchFamily="34" charset="-120"/>
              </a:rPr>
              <a:t>Le lycée propose des formations uniques comme le Bac pro Métiers du cuir option maroquinerie et le Bac pro Métiers de la chaudronnerie industrielle.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437577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704255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chemeClr val="accent5">
                    <a:lumMod val="75000"/>
                  </a:schemeClr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LPO Louis Rascol à Albi : Bac professionnels</a:t>
            </a:r>
            <a:endParaRPr lang="en-US" sz="445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190" y="2461974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6280190" y="3255764"/>
            <a:ext cx="3608070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Maintenance des Véhicules </a:t>
            </a:r>
            <a:endParaRPr lang="en-US" sz="2200" dirty="0"/>
          </a:p>
        </p:txBody>
      </p:sp>
      <p:sp>
        <p:nvSpPr>
          <p:cNvPr id="6" name="Text 2"/>
          <p:cNvSpPr/>
          <p:nvPr/>
        </p:nvSpPr>
        <p:spPr>
          <a:xfrm>
            <a:off x="6280190" y="4100512"/>
            <a:ext cx="3608070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Option A : Voitures Particulières</a:t>
            </a:r>
            <a:endParaRPr lang="en-US" sz="175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8421" y="2461974"/>
            <a:ext cx="566976" cy="566976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10228421" y="325576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Produits mécaniques</a:t>
            </a:r>
            <a:endParaRPr lang="en-US" sz="2200" dirty="0"/>
          </a:p>
        </p:txBody>
      </p:sp>
      <p:sp>
        <p:nvSpPr>
          <p:cNvPr id="9" name="Text 4"/>
          <p:cNvSpPr/>
          <p:nvPr/>
        </p:nvSpPr>
        <p:spPr>
          <a:xfrm>
            <a:off x="10228421" y="3746183"/>
            <a:ext cx="360818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Technicien en réalisation de produits mécaniques : Réalisation et suivi de productions</a:t>
            </a:r>
            <a:endParaRPr lang="en-US" sz="17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0190" y="5515332"/>
            <a:ext cx="566976" cy="566976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6280190" y="6309122"/>
            <a:ext cx="2961799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Métiers de l'Électricité</a:t>
            </a:r>
            <a:endParaRPr lang="en-US" sz="2200" dirty="0"/>
          </a:p>
        </p:txBody>
      </p:sp>
      <p:sp>
        <p:nvSpPr>
          <p:cNvPr id="12" name="Text 6"/>
          <p:cNvSpPr/>
          <p:nvPr/>
        </p:nvSpPr>
        <p:spPr>
          <a:xfrm>
            <a:off x="6280190" y="6799540"/>
            <a:ext cx="3608070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et de ses Environnements connectés</a:t>
            </a:r>
            <a:endParaRPr lang="en-US" sz="175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28421" y="5515332"/>
            <a:ext cx="566976" cy="566976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>
          <a:xfrm>
            <a:off x="10228421" y="630912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Cybersécurité</a:t>
            </a:r>
            <a:endParaRPr lang="en-US" sz="2200" dirty="0"/>
          </a:p>
        </p:txBody>
      </p:sp>
      <p:sp>
        <p:nvSpPr>
          <p:cNvPr id="15" name="Text 8"/>
          <p:cNvSpPr/>
          <p:nvPr/>
        </p:nvSpPr>
        <p:spPr>
          <a:xfrm>
            <a:off x="10228421" y="6799540"/>
            <a:ext cx="360818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Informatique et réseaux, électronique</a:t>
            </a:r>
            <a:endParaRPr lang="en-US" sz="17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47164" y="2181344"/>
            <a:ext cx="10643795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chemeClr val="accent5">
                    <a:lumMod val="75000"/>
                  </a:schemeClr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LPO Louis Rascol : Bac pro (suite) et CAP</a:t>
            </a:r>
            <a:endParaRPr lang="en-US" sz="445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793790" y="3457099"/>
            <a:ext cx="2845594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Carrossier peintre Automobile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392573"/>
            <a:ext cx="2845594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Formation en bac professionnel pour la réparation et la peinture de véhicules.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4200406" y="3457099"/>
            <a:ext cx="2845594" cy="1417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Pilotage et maintenance d'installations Automatisés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4200406" y="5101233"/>
            <a:ext cx="2845594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7607022" y="345709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CAP Electricien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11013638" y="345709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05468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BIA</a:t>
            </a:r>
            <a:endParaRPr lang="en-US" sz="2200" dirty="0"/>
          </a:p>
        </p:txBody>
      </p:sp>
      <p:sp>
        <p:nvSpPr>
          <p:cNvPr id="9" name="Text 7"/>
          <p:cNvSpPr/>
          <p:nvPr/>
        </p:nvSpPr>
        <p:spPr>
          <a:xfrm>
            <a:off x="11013638" y="4038243"/>
            <a:ext cx="2845594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Brevet d'initiation Aéronautique</a:t>
            </a:r>
            <a:endParaRPr lang="en-US" sz="175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901541"/>
            <a:ext cx="7556421" cy="21263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F505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Lycée Polyvalent Toulouse-Lautrec : Services et Commerce</a:t>
            </a:r>
            <a:endParaRPr lang="en-US" sz="4450" dirty="0">
              <a:solidFill>
                <a:srgbClr val="FF505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793790" y="3368040"/>
            <a:ext cx="3664863" cy="2047994"/>
          </a:xfrm>
          <a:prstGeom prst="roundRect">
            <a:avLst>
              <a:gd name="adj" fmla="val 4652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1028224" y="360247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Commerce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028224" y="4092893"/>
            <a:ext cx="319599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CAP Equipier polyvalent et Bac pro Métiers du commerce et de la vente.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4685467" y="3368040"/>
            <a:ext cx="3664863" cy="2047994"/>
          </a:xfrm>
          <a:prstGeom prst="roundRect">
            <a:avLst>
              <a:gd name="adj" fmla="val 4652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4919901" y="3602474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Coiffure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4919901" y="4092893"/>
            <a:ext cx="319599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CAP Métiers de la coiffure et Bac pro Métier de la coiffure.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793790" y="5642848"/>
            <a:ext cx="3664863" cy="1685092"/>
          </a:xfrm>
          <a:prstGeom prst="roundRect">
            <a:avLst>
              <a:gd name="adj" fmla="val 5654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1028224" y="587728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Restauration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1028224" y="6367701"/>
            <a:ext cx="319599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CAP Production et service en restaurations.</a:t>
            </a:r>
            <a:endParaRPr lang="en-US" sz="1750" dirty="0"/>
          </a:p>
        </p:txBody>
      </p:sp>
      <p:sp>
        <p:nvSpPr>
          <p:cNvPr id="13" name="Shape 10"/>
          <p:cNvSpPr/>
          <p:nvPr/>
        </p:nvSpPr>
        <p:spPr>
          <a:xfrm>
            <a:off x="4685467" y="5642848"/>
            <a:ext cx="3664863" cy="1685092"/>
          </a:xfrm>
          <a:prstGeom prst="roundRect">
            <a:avLst>
              <a:gd name="adj" fmla="val 5654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4919901" y="587728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Gestion</a:t>
            </a:r>
            <a:endParaRPr lang="en-US" sz="2200" dirty="0"/>
          </a:p>
        </p:txBody>
      </p:sp>
      <p:sp>
        <p:nvSpPr>
          <p:cNvPr id="15" name="Text 12"/>
          <p:cNvSpPr/>
          <p:nvPr/>
        </p:nvSpPr>
        <p:spPr>
          <a:xfrm>
            <a:off x="4919901" y="6367701"/>
            <a:ext cx="319599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Bac pro AGORA (Assistance à la Gestion des Organisations).</a:t>
            </a:r>
            <a:endParaRPr lang="en-US" sz="17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71644" y="781883"/>
            <a:ext cx="7600712" cy="13780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400"/>
              </a:lnSpc>
              <a:buNone/>
            </a:pPr>
            <a:r>
              <a:rPr lang="en-US" sz="4300" dirty="0">
                <a:solidFill>
                  <a:srgbClr val="FF5050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Lycée Toulouse-Lautrec : Esthétique et Mode</a:t>
            </a:r>
            <a:endParaRPr lang="en-US" sz="4300" dirty="0">
              <a:solidFill>
                <a:srgbClr val="FF5050"/>
              </a:solidFill>
            </a:endParaRPr>
          </a:p>
        </p:txBody>
      </p:sp>
      <p:sp>
        <p:nvSpPr>
          <p:cNvPr id="4" name="Shape 1"/>
          <p:cNvSpPr/>
          <p:nvPr/>
        </p:nvSpPr>
        <p:spPr>
          <a:xfrm>
            <a:off x="1087041" y="2490549"/>
            <a:ext cx="30480" cy="4957167"/>
          </a:xfrm>
          <a:prstGeom prst="roundRect">
            <a:avLst>
              <a:gd name="adj" fmla="val 303837"/>
            </a:avLst>
          </a:prstGeom>
          <a:solidFill>
            <a:srgbClr val="C8C9CF"/>
          </a:solidFill>
          <a:ln/>
        </p:spPr>
      </p:sp>
      <p:sp>
        <p:nvSpPr>
          <p:cNvPr id="5" name="Shape 2"/>
          <p:cNvSpPr/>
          <p:nvPr/>
        </p:nvSpPr>
        <p:spPr>
          <a:xfrm>
            <a:off x="1319808" y="2971324"/>
            <a:ext cx="771644" cy="30480"/>
          </a:xfrm>
          <a:prstGeom prst="roundRect">
            <a:avLst>
              <a:gd name="adj" fmla="val 303837"/>
            </a:avLst>
          </a:prstGeom>
          <a:solidFill>
            <a:srgbClr val="C8C9CF"/>
          </a:solidFill>
          <a:ln/>
        </p:spPr>
      </p:sp>
      <p:sp>
        <p:nvSpPr>
          <p:cNvPr id="6" name="Shape 3"/>
          <p:cNvSpPr/>
          <p:nvPr/>
        </p:nvSpPr>
        <p:spPr>
          <a:xfrm>
            <a:off x="854273" y="2738557"/>
            <a:ext cx="496014" cy="496014"/>
          </a:xfrm>
          <a:prstGeom prst="roundRect">
            <a:avLst>
              <a:gd name="adj" fmla="val 18671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1038225" y="2821186"/>
            <a:ext cx="127992" cy="3307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1</a:t>
            </a:r>
            <a:endParaRPr lang="en-US" sz="2600" dirty="0"/>
          </a:p>
        </p:txBody>
      </p:sp>
      <p:sp>
        <p:nvSpPr>
          <p:cNvPr id="8" name="Text 5"/>
          <p:cNvSpPr/>
          <p:nvPr/>
        </p:nvSpPr>
        <p:spPr>
          <a:xfrm>
            <a:off x="2314932" y="2710934"/>
            <a:ext cx="4571881" cy="3444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Esthétique Cosmétique Parfumerie</a:t>
            </a:r>
            <a:endParaRPr lang="en-US" sz="2150" dirty="0"/>
          </a:p>
        </p:txBody>
      </p:sp>
      <p:sp>
        <p:nvSpPr>
          <p:cNvPr id="9" name="Text 6"/>
          <p:cNvSpPr/>
          <p:nvPr/>
        </p:nvSpPr>
        <p:spPr>
          <a:xfrm>
            <a:off x="2314932" y="3187660"/>
            <a:ext cx="6057424" cy="7055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Bac pro offrant une formation complète dans le domaine du bien-être.</a:t>
            </a:r>
            <a:endParaRPr lang="en-US" sz="1700" dirty="0"/>
          </a:p>
        </p:txBody>
      </p:sp>
      <p:sp>
        <p:nvSpPr>
          <p:cNvPr id="10" name="Shape 7"/>
          <p:cNvSpPr/>
          <p:nvPr/>
        </p:nvSpPr>
        <p:spPr>
          <a:xfrm>
            <a:off x="1319808" y="4814768"/>
            <a:ext cx="771644" cy="30480"/>
          </a:xfrm>
          <a:prstGeom prst="roundRect">
            <a:avLst>
              <a:gd name="adj" fmla="val 303837"/>
            </a:avLst>
          </a:prstGeom>
          <a:solidFill>
            <a:srgbClr val="C8C9CF"/>
          </a:solidFill>
          <a:ln/>
        </p:spPr>
      </p:sp>
      <p:sp>
        <p:nvSpPr>
          <p:cNvPr id="11" name="Shape 8"/>
          <p:cNvSpPr/>
          <p:nvPr/>
        </p:nvSpPr>
        <p:spPr>
          <a:xfrm>
            <a:off x="854273" y="4582001"/>
            <a:ext cx="496014" cy="496014"/>
          </a:xfrm>
          <a:prstGeom prst="roundRect">
            <a:avLst>
              <a:gd name="adj" fmla="val 18671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1010126" y="4664631"/>
            <a:ext cx="184190" cy="3307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2</a:t>
            </a:r>
            <a:endParaRPr lang="en-US" sz="2600" dirty="0"/>
          </a:p>
        </p:txBody>
      </p:sp>
      <p:sp>
        <p:nvSpPr>
          <p:cNvPr id="13" name="Text 10"/>
          <p:cNvSpPr/>
          <p:nvPr/>
        </p:nvSpPr>
        <p:spPr>
          <a:xfrm>
            <a:off x="2314932" y="4554379"/>
            <a:ext cx="2756178" cy="3444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Métiers de l'accueil</a:t>
            </a:r>
            <a:endParaRPr lang="en-US" sz="2150" dirty="0"/>
          </a:p>
        </p:txBody>
      </p:sp>
      <p:sp>
        <p:nvSpPr>
          <p:cNvPr id="14" name="Text 11"/>
          <p:cNvSpPr/>
          <p:nvPr/>
        </p:nvSpPr>
        <p:spPr>
          <a:xfrm>
            <a:off x="2314932" y="5031105"/>
            <a:ext cx="6057424" cy="70556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Formation axée sur les compétences en relation client et accueil.</a:t>
            </a:r>
            <a:endParaRPr lang="en-US" sz="1700" dirty="0"/>
          </a:p>
        </p:txBody>
      </p:sp>
      <p:sp>
        <p:nvSpPr>
          <p:cNvPr id="15" name="Shape 12"/>
          <p:cNvSpPr/>
          <p:nvPr/>
        </p:nvSpPr>
        <p:spPr>
          <a:xfrm>
            <a:off x="1319808" y="6658213"/>
            <a:ext cx="771644" cy="30480"/>
          </a:xfrm>
          <a:prstGeom prst="roundRect">
            <a:avLst>
              <a:gd name="adj" fmla="val 303837"/>
            </a:avLst>
          </a:prstGeom>
          <a:solidFill>
            <a:srgbClr val="C8C9CF"/>
          </a:solidFill>
          <a:ln/>
        </p:spPr>
      </p:sp>
      <p:sp>
        <p:nvSpPr>
          <p:cNvPr id="16" name="Shape 13"/>
          <p:cNvSpPr/>
          <p:nvPr/>
        </p:nvSpPr>
        <p:spPr>
          <a:xfrm>
            <a:off x="854273" y="6425446"/>
            <a:ext cx="496014" cy="496014"/>
          </a:xfrm>
          <a:prstGeom prst="roundRect">
            <a:avLst>
              <a:gd name="adj" fmla="val 18671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7" name="Text 14"/>
          <p:cNvSpPr/>
          <p:nvPr/>
        </p:nvSpPr>
        <p:spPr>
          <a:xfrm>
            <a:off x="1006554" y="6508075"/>
            <a:ext cx="191453" cy="3307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00"/>
              </a:lnSpc>
              <a:buNone/>
            </a:pPr>
            <a:r>
              <a:rPr lang="en-US" sz="26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3</a:t>
            </a:r>
            <a:endParaRPr lang="en-US" sz="2600" dirty="0"/>
          </a:p>
        </p:txBody>
      </p:sp>
      <p:sp>
        <p:nvSpPr>
          <p:cNvPr id="18" name="Text 15"/>
          <p:cNvSpPr/>
          <p:nvPr/>
        </p:nvSpPr>
        <p:spPr>
          <a:xfrm>
            <a:off x="2314932" y="6397823"/>
            <a:ext cx="2844165" cy="3444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Couture et confection</a:t>
            </a:r>
            <a:endParaRPr lang="en-US" sz="2150" dirty="0"/>
          </a:p>
        </p:txBody>
      </p:sp>
      <p:sp>
        <p:nvSpPr>
          <p:cNvPr id="19" name="Text 16"/>
          <p:cNvSpPr/>
          <p:nvPr/>
        </p:nvSpPr>
        <p:spPr>
          <a:xfrm>
            <a:off x="2314932" y="6874550"/>
            <a:ext cx="6057424" cy="3527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Bac pro pour les passionnés de mode et de création textile.</a:t>
            </a:r>
            <a:endParaRPr lang="en-US" sz="17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522696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06279" y="3121223"/>
            <a:ext cx="11695628" cy="6306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950"/>
              </a:lnSpc>
              <a:buNone/>
            </a:pPr>
            <a:r>
              <a:rPr lang="en-US" sz="3950" dirty="0">
                <a:solidFill>
                  <a:schemeClr val="accent4">
                    <a:lumMod val="75000"/>
                  </a:schemeClr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LPO Clément de Pémille à Graulhet : Métiers d'Art</a:t>
            </a:r>
            <a:endParaRPr lang="en-US" sz="395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2780" y="4054554"/>
            <a:ext cx="1635681" cy="718899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3961686" y="4289703"/>
            <a:ext cx="97631" cy="4036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50"/>
              </a:lnSpc>
              <a:buNone/>
            </a:pPr>
            <a:r>
              <a:rPr lang="en-US" sz="19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1</a:t>
            </a:r>
            <a:endParaRPr lang="en-US" sz="1950" dirty="0"/>
          </a:p>
        </p:txBody>
      </p:sp>
      <p:sp>
        <p:nvSpPr>
          <p:cNvPr id="6" name="Text 2"/>
          <p:cNvSpPr/>
          <p:nvPr/>
        </p:nvSpPr>
        <p:spPr>
          <a:xfrm>
            <a:off x="5030272" y="4256365"/>
            <a:ext cx="5535811" cy="3152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CAP Art et techniques de la bijouterie-joaillerie</a:t>
            </a:r>
            <a:endParaRPr lang="en-US" sz="1950" dirty="0"/>
          </a:p>
        </p:txBody>
      </p:sp>
      <p:sp>
        <p:nvSpPr>
          <p:cNvPr id="7" name="Shape 3"/>
          <p:cNvSpPr/>
          <p:nvPr/>
        </p:nvSpPr>
        <p:spPr>
          <a:xfrm>
            <a:off x="4878824" y="4789051"/>
            <a:ext cx="8994934" cy="11430"/>
          </a:xfrm>
          <a:prstGeom prst="roundRect">
            <a:avLst>
              <a:gd name="adj" fmla="val 741594"/>
            </a:avLst>
          </a:prstGeom>
          <a:solidFill>
            <a:srgbClr val="C8C9CF"/>
          </a:solidFill>
          <a:ln/>
        </p:spPr>
      </p:sp>
      <p:pic>
        <p:nvPicPr>
          <p:cNvPr id="8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4940" y="4823817"/>
            <a:ext cx="3271361" cy="718899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3940373" y="4981456"/>
            <a:ext cx="140494" cy="4036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50"/>
              </a:lnSpc>
              <a:buNone/>
            </a:pPr>
            <a:r>
              <a:rPr lang="en-US" sz="19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2</a:t>
            </a:r>
            <a:endParaRPr lang="en-US" sz="1950" dirty="0"/>
          </a:p>
        </p:txBody>
      </p:sp>
      <p:sp>
        <p:nvSpPr>
          <p:cNvPr id="10" name="Text 5"/>
          <p:cNvSpPr/>
          <p:nvPr/>
        </p:nvSpPr>
        <p:spPr>
          <a:xfrm>
            <a:off x="5848112" y="5025628"/>
            <a:ext cx="3737729" cy="3152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Formation en création de bijoux</a:t>
            </a:r>
            <a:endParaRPr lang="en-US" sz="1950" dirty="0"/>
          </a:p>
        </p:txBody>
      </p:sp>
      <p:sp>
        <p:nvSpPr>
          <p:cNvPr id="11" name="Shape 6"/>
          <p:cNvSpPr/>
          <p:nvPr/>
        </p:nvSpPr>
        <p:spPr>
          <a:xfrm>
            <a:off x="5696664" y="5558314"/>
            <a:ext cx="8177093" cy="11430"/>
          </a:xfrm>
          <a:prstGeom prst="roundRect">
            <a:avLst>
              <a:gd name="adj" fmla="val 741594"/>
            </a:avLst>
          </a:prstGeom>
          <a:solidFill>
            <a:srgbClr val="C8C9CF"/>
          </a:solidFill>
          <a:ln/>
        </p:spPr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7099" y="5593080"/>
            <a:ext cx="4907042" cy="718899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3937516" y="5750719"/>
            <a:ext cx="146090" cy="4036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50"/>
              </a:lnSpc>
              <a:buNone/>
            </a:pPr>
            <a:r>
              <a:rPr lang="en-US" sz="19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3</a:t>
            </a:r>
            <a:endParaRPr lang="en-US" sz="1950" dirty="0"/>
          </a:p>
        </p:txBody>
      </p:sp>
      <p:sp>
        <p:nvSpPr>
          <p:cNvPr id="14" name="Text 8"/>
          <p:cNvSpPr/>
          <p:nvPr/>
        </p:nvSpPr>
        <p:spPr>
          <a:xfrm>
            <a:off x="6665952" y="5794891"/>
            <a:ext cx="3929420" cy="3152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Techniques de joaillerie avancées</a:t>
            </a:r>
            <a:endParaRPr lang="en-US" sz="1950" dirty="0"/>
          </a:p>
        </p:txBody>
      </p:sp>
      <p:sp>
        <p:nvSpPr>
          <p:cNvPr id="15" name="Shape 9"/>
          <p:cNvSpPr/>
          <p:nvPr/>
        </p:nvSpPr>
        <p:spPr>
          <a:xfrm>
            <a:off x="6514505" y="6327577"/>
            <a:ext cx="7359253" cy="11430"/>
          </a:xfrm>
          <a:prstGeom prst="roundRect">
            <a:avLst>
              <a:gd name="adj" fmla="val 741594"/>
            </a:avLst>
          </a:prstGeom>
          <a:solidFill>
            <a:srgbClr val="C8C9CF"/>
          </a:solidFill>
          <a:ln/>
        </p:spPr>
      </p:sp>
      <p:pic>
        <p:nvPicPr>
          <p:cNvPr id="1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9259" y="6362343"/>
            <a:ext cx="6542723" cy="718899"/>
          </a:xfrm>
          <a:prstGeom prst="rect">
            <a:avLst/>
          </a:prstGeom>
        </p:spPr>
      </p:pic>
      <p:sp>
        <p:nvSpPr>
          <p:cNvPr id="17" name="Text 10"/>
          <p:cNvSpPr/>
          <p:nvPr/>
        </p:nvSpPr>
        <p:spPr>
          <a:xfrm>
            <a:off x="3932992" y="6519982"/>
            <a:ext cx="155138" cy="4036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150"/>
              </a:lnSpc>
              <a:buNone/>
            </a:pPr>
            <a:r>
              <a:rPr lang="en-US" sz="19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4</a:t>
            </a:r>
            <a:endParaRPr lang="en-US" sz="1950" dirty="0"/>
          </a:p>
        </p:txBody>
      </p:sp>
      <p:sp>
        <p:nvSpPr>
          <p:cNvPr id="18" name="Text 11"/>
          <p:cNvSpPr/>
          <p:nvPr/>
        </p:nvSpPr>
        <p:spPr>
          <a:xfrm>
            <a:off x="7483792" y="6564154"/>
            <a:ext cx="5153263" cy="3152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19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Conception et réalisation de pièces uniques</a:t>
            </a:r>
            <a:endParaRPr lang="en-US" sz="1950" dirty="0"/>
          </a:p>
        </p:txBody>
      </p:sp>
      <p:sp>
        <p:nvSpPr>
          <p:cNvPr id="19" name="Text 12"/>
          <p:cNvSpPr/>
          <p:nvPr/>
        </p:nvSpPr>
        <p:spPr>
          <a:xfrm>
            <a:off x="706279" y="7308175"/>
            <a:ext cx="13217843" cy="3228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500"/>
              </a:lnSpc>
              <a:buNone/>
            </a:pPr>
            <a:r>
              <a:rPr lang="en-US" sz="155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Cette formation unique prépare les étudiants à entrer dans le monde prestigieux de la bijouterie-joaillerie.</a:t>
            </a:r>
            <a:endParaRPr lang="en-US" sz="15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59473" y="608290"/>
            <a:ext cx="7597854" cy="138041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400"/>
              </a:lnSpc>
              <a:buNone/>
            </a:pPr>
            <a:r>
              <a:rPr lang="en-US" sz="4300" dirty="0">
                <a:solidFill>
                  <a:schemeClr val="accent4">
                    <a:lumMod val="75000"/>
                  </a:schemeClr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LPO Clément de Pémille : Filières Automobiles</a:t>
            </a:r>
            <a:endParaRPr lang="en-US" sz="43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9473" y="2319933"/>
            <a:ext cx="1104424" cy="176712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695128" y="2540794"/>
            <a:ext cx="4128254" cy="3450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CAP Maintenance des véhicules</a:t>
            </a:r>
            <a:endParaRPr lang="en-US" sz="2150" dirty="0"/>
          </a:p>
        </p:txBody>
      </p:sp>
      <p:sp>
        <p:nvSpPr>
          <p:cNvPr id="6" name="Text 2"/>
          <p:cNvSpPr/>
          <p:nvPr/>
        </p:nvSpPr>
        <p:spPr>
          <a:xfrm>
            <a:off x="7695128" y="3018353"/>
            <a:ext cx="6162199" cy="353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Options Voiture Particulière et Motocycles</a:t>
            </a:r>
            <a:endParaRPr lang="en-US" sz="17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9473" y="4087058"/>
            <a:ext cx="1104424" cy="1767126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7695128" y="4307919"/>
            <a:ext cx="6079450" cy="3450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Bac pro Maintenance des véhicules motocycles</a:t>
            </a:r>
            <a:endParaRPr lang="en-US" sz="2150" dirty="0"/>
          </a:p>
        </p:txBody>
      </p:sp>
      <p:sp>
        <p:nvSpPr>
          <p:cNvPr id="9" name="Text 4"/>
          <p:cNvSpPr/>
          <p:nvPr/>
        </p:nvSpPr>
        <p:spPr>
          <a:xfrm>
            <a:off x="7695128" y="4785479"/>
            <a:ext cx="6162199" cy="353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Spécialisation en option C</a:t>
            </a:r>
            <a:endParaRPr lang="en-US" sz="17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473" y="5854184"/>
            <a:ext cx="1104424" cy="1767126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695128" y="6075045"/>
            <a:ext cx="3220760" cy="3450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Insertion professionnelle</a:t>
            </a:r>
            <a:endParaRPr lang="en-US" sz="2150" dirty="0"/>
          </a:p>
        </p:txBody>
      </p:sp>
      <p:sp>
        <p:nvSpPr>
          <p:cNvPr id="12" name="Text 6"/>
          <p:cNvSpPr/>
          <p:nvPr/>
        </p:nvSpPr>
        <p:spPr>
          <a:xfrm>
            <a:off x="7695128" y="6552605"/>
            <a:ext cx="6162199" cy="353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5B5F71"/>
                </a:solidFill>
                <a:latin typeface="Instrument Sans Medium" pitchFamily="34" charset="0"/>
                <a:ea typeface="Instrument Sans Medium" pitchFamily="34" charset="-122"/>
                <a:cs typeface="Instrument Sans Medium" pitchFamily="34" charset="-120"/>
              </a:rPr>
              <a:t>Dans les garages et concessions</a:t>
            </a:r>
            <a:endParaRPr lang="en-US" sz="17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570434"/>
            <a:ext cx="12187714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chemeClr val="accent4">
                    <a:lumMod val="75000"/>
                  </a:schemeClr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LPO Clément de Pémille : Commerce et Vente</a:t>
            </a:r>
            <a:endParaRPr lang="en-US" sz="445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hape 1"/>
          <p:cNvSpPr/>
          <p:nvPr/>
        </p:nvSpPr>
        <p:spPr>
          <a:xfrm>
            <a:off x="793790" y="2732842"/>
            <a:ext cx="1630323" cy="807958"/>
          </a:xfrm>
          <a:prstGeom prst="roundRect">
            <a:avLst>
              <a:gd name="adj" fmla="val 11791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4" name="Text 2"/>
          <p:cNvSpPr/>
          <p:nvPr/>
        </p:nvSpPr>
        <p:spPr>
          <a:xfrm>
            <a:off x="1028224" y="2910007"/>
            <a:ext cx="109776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1</a:t>
            </a:r>
            <a:endParaRPr lang="en-US" sz="2200" dirty="0"/>
          </a:p>
        </p:txBody>
      </p:sp>
      <p:sp>
        <p:nvSpPr>
          <p:cNvPr id="5" name="Text 3"/>
          <p:cNvSpPr/>
          <p:nvPr/>
        </p:nvSpPr>
        <p:spPr>
          <a:xfrm>
            <a:off x="2650927" y="2959656"/>
            <a:ext cx="511433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CAP Equipier Polyvalent du commerce</a:t>
            </a:r>
            <a:endParaRPr lang="en-US" sz="2200" dirty="0"/>
          </a:p>
        </p:txBody>
      </p:sp>
      <p:sp>
        <p:nvSpPr>
          <p:cNvPr id="6" name="Shape 4"/>
          <p:cNvSpPr/>
          <p:nvPr/>
        </p:nvSpPr>
        <p:spPr>
          <a:xfrm>
            <a:off x="2537460" y="3525560"/>
            <a:ext cx="11185803" cy="15240"/>
          </a:xfrm>
          <a:prstGeom prst="roundRect">
            <a:avLst>
              <a:gd name="adj" fmla="val 625116"/>
            </a:avLst>
          </a:prstGeom>
          <a:solidFill>
            <a:srgbClr val="C8C9CF"/>
          </a:solidFill>
          <a:ln/>
        </p:spPr>
      </p:sp>
      <p:sp>
        <p:nvSpPr>
          <p:cNvPr id="7" name="Shape 5"/>
          <p:cNvSpPr/>
          <p:nvPr/>
        </p:nvSpPr>
        <p:spPr>
          <a:xfrm>
            <a:off x="793790" y="3654147"/>
            <a:ext cx="3260646" cy="807958"/>
          </a:xfrm>
          <a:prstGeom prst="roundRect">
            <a:avLst>
              <a:gd name="adj" fmla="val 11791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8" name="Text 6"/>
          <p:cNvSpPr/>
          <p:nvPr/>
        </p:nvSpPr>
        <p:spPr>
          <a:xfrm>
            <a:off x="1028224" y="3831312"/>
            <a:ext cx="157877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2</a:t>
            </a:r>
            <a:endParaRPr lang="en-US" sz="2200" dirty="0"/>
          </a:p>
        </p:txBody>
      </p:sp>
      <p:sp>
        <p:nvSpPr>
          <p:cNvPr id="9" name="Text 7"/>
          <p:cNvSpPr/>
          <p:nvPr/>
        </p:nvSpPr>
        <p:spPr>
          <a:xfrm>
            <a:off x="4281249" y="3880961"/>
            <a:ext cx="5779889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Bac pro Métiers du commerce et de la vente</a:t>
            </a:r>
            <a:endParaRPr lang="en-US" sz="2200" dirty="0"/>
          </a:p>
        </p:txBody>
      </p:sp>
      <p:sp>
        <p:nvSpPr>
          <p:cNvPr id="10" name="Shape 8"/>
          <p:cNvSpPr/>
          <p:nvPr/>
        </p:nvSpPr>
        <p:spPr>
          <a:xfrm>
            <a:off x="4167783" y="4446865"/>
            <a:ext cx="9555480" cy="15240"/>
          </a:xfrm>
          <a:prstGeom prst="roundRect">
            <a:avLst>
              <a:gd name="adj" fmla="val 625116"/>
            </a:avLst>
          </a:prstGeom>
          <a:solidFill>
            <a:srgbClr val="C8C9CF"/>
          </a:solidFill>
          <a:ln/>
        </p:spPr>
      </p:sp>
      <p:sp>
        <p:nvSpPr>
          <p:cNvPr id="11" name="Shape 9"/>
          <p:cNvSpPr/>
          <p:nvPr/>
        </p:nvSpPr>
        <p:spPr>
          <a:xfrm>
            <a:off x="793790" y="4575453"/>
            <a:ext cx="4890968" cy="807958"/>
          </a:xfrm>
          <a:prstGeom prst="roundRect">
            <a:avLst>
              <a:gd name="adj" fmla="val 11791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2" name="Text 10"/>
          <p:cNvSpPr/>
          <p:nvPr/>
        </p:nvSpPr>
        <p:spPr>
          <a:xfrm>
            <a:off x="1028224" y="4752618"/>
            <a:ext cx="164187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3</a:t>
            </a:r>
            <a:endParaRPr lang="en-US" sz="2200" dirty="0"/>
          </a:p>
        </p:txBody>
      </p:sp>
      <p:sp>
        <p:nvSpPr>
          <p:cNvPr id="13" name="Text 11"/>
          <p:cNvSpPr/>
          <p:nvPr/>
        </p:nvSpPr>
        <p:spPr>
          <a:xfrm>
            <a:off x="5911572" y="4802267"/>
            <a:ext cx="732746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Option A : Animation et gestion de l'espace commercial</a:t>
            </a:r>
            <a:endParaRPr lang="en-US" sz="2200" dirty="0"/>
          </a:p>
        </p:txBody>
      </p:sp>
      <p:sp>
        <p:nvSpPr>
          <p:cNvPr id="14" name="Shape 12"/>
          <p:cNvSpPr/>
          <p:nvPr/>
        </p:nvSpPr>
        <p:spPr>
          <a:xfrm>
            <a:off x="5798106" y="5368171"/>
            <a:ext cx="7925157" cy="15240"/>
          </a:xfrm>
          <a:prstGeom prst="roundRect">
            <a:avLst>
              <a:gd name="adj" fmla="val 625116"/>
            </a:avLst>
          </a:prstGeom>
          <a:solidFill>
            <a:srgbClr val="C8C9CF"/>
          </a:solidFill>
          <a:ln/>
        </p:spPr>
      </p:sp>
      <p:sp>
        <p:nvSpPr>
          <p:cNvPr id="15" name="Shape 13"/>
          <p:cNvSpPr/>
          <p:nvPr/>
        </p:nvSpPr>
        <p:spPr>
          <a:xfrm>
            <a:off x="793790" y="5496758"/>
            <a:ext cx="6521410" cy="1162288"/>
          </a:xfrm>
          <a:prstGeom prst="roundRect">
            <a:avLst>
              <a:gd name="adj" fmla="val 8197"/>
            </a:avLst>
          </a:prstGeom>
          <a:solidFill>
            <a:srgbClr val="E2E3E9"/>
          </a:solidFill>
          <a:ln w="7620">
            <a:solidFill>
              <a:srgbClr val="C8C9CF"/>
            </a:solidFill>
            <a:prstDash val="solid"/>
          </a:ln>
        </p:spPr>
      </p:sp>
      <p:sp>
        <p:nvSpPr>
          <p:cNvPr id="16" name="Text 14"/>
          <p:cNvSpPr/>
          <p:nvPr/>
        </p:nvSpPr>
        <p:spPr>
          <a:xfrm>
            <a:off x="1028224" y="5851088"/>
            <a:ext cx="174308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4</a:t>
            </a:r>
            <a:endParaRPr lang="en-US" sz="2200" dirty="0"/>
          </a:p>
        </p:txBody>
      </p:sp>
      <p:sp>
        <p:nvSpPr>
          <p:cNvPr id="17" name="Text 15"/>
          <p:cNvSpPr/>
          <p:nvPr/>
        </p:nvSpPr>
        <p:spPr>
          <a:xfrm>
            <a:off x="7542014" y="5723573"/>
            <a:ext cx="6067782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5B5F71"/>
                </a:solidFill>
                <a:latin typeface="Instrument Sans Semi Bold" pitchFamily="34" charset="0"/>
                <a:ea typeface="Instrument Sans Semi Bold" pitchFamily="34" charset="-122"/>
                <a:cs typeface="Instrument Sans Semi Bold" pitchFamily="34" charset="-120"/>
              </a:rPr>
              <a:t>Option B : Prospection clientèle et valorisation de l'offre commerciale</a:t>
            </a:r>
            <a:endParaRPr lang="en-US" sz="2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1073</Words>
  <Application>Microsoft Office PowerPoint</Application>
  <PresentationFormat>Personnalisé</PresentationFormat>
  <Paragraphs>209</Paragraphs>
  <Slides>29</Slides>
  <Notes>29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6" baseType="lpstr">
      <vt:lpstr>Instrument Sans Medium</vt:lpstr>
      <vt:lpstr>Calibri</vt:lpstr>
      <vt:lpstr>Patrick Hand Medium</vt:lpstr>
      <vt:lpstr>Patrick Hand</vt:lpstr>
      <vt:lpstr>Arial</vt:lpstr>
      <vt:lpstr>Instrument Sans Semi Bold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MAGNIER JULIE</cp:lastModifiedBy>
  <cp:revision>4</cp:revision>
  <dcterms:created xsi:type="dcterms:W3CDTF">2025-01-02T14:05:59Z</dcterms:created>
  <dcterms:modified xsi:type="dcterms:W3CDTF">2025-01-02T17:08:19Z</dcterms:modified>
</cp:coreProperties>
</file>