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4"/>
  </p:notesMasterIdLst>
  <p:sldIdLst>
    <p:sldId id="256" r:id="rId2"/>
    <p:sldId id="266" r:id="rId3"/>
    <p:sldId id="274" r:id="rId4"/>
    <p:sldId id="258" r:id="rId5"/>
    <p:sldId id="267" r:id="rId6"/>
    <p:sldId id="265" r:id="rId7"/>
    <p:sldId id="264" r:id="rId8"/>
    <p:sldId id="263" r:id="rId9"/>
    <p:sldId id="271" r:id="rId10"/>
    <p:sldId id="273" r:id="rId11"/>
    <p:sldId id="276" r:id="rId12"/>
    <p:sldId id="275" r:id="rId13"/>
  </p:sldIdLst>
  <p:sldSz cx="9144000" cy="6858000" type="screen4x3"/>
  <p:notesSz cx="6858000" cy="9144000"/>
  <p:defaultTextStyle>
    <a:defPPr>
      <a:defRPr lang="fr-FR"/>
    </a:defPPr>
    <a:lvl1pPr algn="l" rtl="0" fontAlgn="base">
      <a:lnSpc>
        <a:spcPct val="90000"/>
      </a:lnSpc>
      <a:spcBef>
        <a:spcPct val="20000"/>
      </a:spcBef>
      <a:spcAft>
        <a:spcPct val="0"/>
      </a:spcAft>
      <a:buChar char="•"/>
      <a:defRPr sz="28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lnSpc>
        <a:spcPct val="90000"/>
      </a:lnSpc>
      <a:spcBef>
        <a:spcPct val="20000"/>
      </a:spcBef>
      <a:spcAft>
        <a:spcPct val="0"/>
      </a:spcAft>
      <a:buChar char="•"/>
      <a:defRPr sz="28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lnSpc>
        <a:spcPct val="90000"/>
      </a:lnSpc>
      <a:spcBef>
        <a:spcPct val="20000"/>
      </a:spcBef>
      <a:spcAft>
        <a:spcPct val="0"/>
      </a:spcAft>
      <a:buChar char="•"/>
      <a:defRPr sz="28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lnSpc>
        <a:spcPct val="90000"/>
      </a:lnSpc>
      <a:spcBef>
        <a:spcPct val="20000"/>
      </a:spcBef>
      <a:spcAft>
        <a:spcPct val="0"/>
      </a:spcAft>
      <a:buChar char="•"/>
      <a:defRPr sz="28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lnSpc>
        <a:spcPct val="90000"/>
      </a:lnSpc>
      <a:spcBef>
        <a:spcPct val="20000"/>
      </a:spcBef>
      <a:spcAft>
        <a:spcPct val="0"/>
      </a:spcAft>
      <a:buChar char="•"/>
      <a:defRPr sz="28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CC00CC"/>
    <a:srgbClr val="FF99FF"/>
    <a:srgbClr val="CCFF33"/>
    <a:srgbClr val="66CCFF"/>
    <a:srgbClr val="FFCC66"/>
    <a:srgbClr val="9933FF"/>
    <a:srgbClr val="24021E"/>
    <a:srgbClr val="0000CC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4022" autoAdjust="0"/>
    <p:restoredTop sz="90929"/>
  </p:normalViewPr>
  <p:slideViewPr>
    <p:cSldViewPr>
      <p:cViewPr varScale="1">
        <p:scale>
          <a:sx n="115" d="100"/>
          <a:sy n="115" d="100"/>
        </p:scale>
        <p:origin x="1116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AF09CF4-6BBE-4746-82A1-C33D7D0E15FE}" type="doc">
      <dgm:prSet loTypeId="urn:microsoft.com/office/officeart/2005/8/layout/cycle6" loCatId="cycle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8EC73DDB-00CC-478E-B7EF-2146E5367B03}">
      <dgm:prSet phldrT="[Texte]" custT="1"/>
      <dgm:spPr>
        <a:solidFill>
          <a:schemeClr val="tx2">
            <a:lumMod val="10000"/>
            <a:lumOff val="90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fr-FR" sz="1400" dirty="0" smtClean="0"/>
            <a:t>Réguler les petits conflits</a:t>
          </a:r>
          <a:endParaRPr lang="fr-FR" sz="1400" dirty="0"/>
        </a:p>
      </dgm:t>
    </dgm:pt>
    <dgm:pt modelId="{D5E2A902-CA04-4C54-91BD-532D17B7C908}" type="parTrans" cxnId="{4AADC534-FC86-43E4-8FF0-589FD94A73FF}">
      <dgm:prSet/>
      <dgm:spPr/>
      <dgm:t>
        <a:bodyPr/>
        <a:lstStyle/>
        <a:p>
          <a:endParaRPr lang="fr-FR" sz="2000"/>
        </a:p>
      </dgm:t>
    </dgm:pt>
    <dgm:pt modelId="{332E4254-3375-4E58-9CCE-B84E7B87DCA0}" type="sibTrans" cxnId="{4AADC534-FC86-43E4-8FF0-589FD94A73FF}">
      <dgm:prSet/>
      <dgm:spPr/>
      <dgm:t>
        <a:bodyPr/>
        <a:lstStyle/>
        <a:p>
          <a:endParaRPr lang="fr-FR" sz="2000"/>
        </a:p>
      </dgm:t>
    </dgm:pt>
    <dgm:pt modelId="{24EDF157-EF39-433F-B59D-B646B1C1B749}">
      <dgm:prSet phldrT="[Texte]" custT="1"/>
      <dgm:spPr>
        <a:solidFill>
          <a:schemeClr val="tx2">
            <a:lumMod val="25000"/>
            <a:lumOff val="75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fr-FR" sz="1400" dirty="0" smtClean="0"/>
            <a:t>Créer un espace de parole</a:t>
          </a:r>
          <a:endParaRPr lang="fr-FR" sz="1400" dirty="0"/>
        </a:p>
      </dgm:t>
    </dgm:pt>
    <dgm:pt modelId="{3B79099C-97CD-47A8-8A67-8B0244D0853D}" type="parTrans" cxnId="{26413D1C-6249-4BAD-A7C0-8EC99F15568F}">
      <dgm:prSet/>
      <dgm:spPr/>
      <dgm:t>
        <a:bodyPr/>
        <a:lstStyle/>
        <a:p>
          <a:endParaRPr lang="fr-FR" sz="2000"/>
        </a:p>
      </dgm:t>
    </dgm:pt>
    <dgm:pt modelId="{6ABA72F1-44DB-486B-889F-9305561B0431}" type="sibTrans" cxnId="{26413D1C-6249-4BAD-A7C0-8EC99F15568F}">
      <dgm:prSet/>
      <dgm:spPr/>
      <dgm:t>
        <a:bodyPr/>
        <a:lstStyle/>
        <a:p>
          <a:endParaRPr lang="fr-FR" sz="2000"/>
        </a:p>
      </dgm:t>
    </dgm:pt>
    <dgm:pt modelId="{50626668-9E92-4267-8B43-647B10202881}">
      <dgm:prSet phldrT="[Texte]" custT="1"/>
      <dgm:spPr>
        <a:solidFill>
          <a:schemeClr val="accent1">
            <a:lumMod val="40000"/>
            <a:lumOff val="60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fr-FR" sz="1400" dirty="0" smtClean="0"/>
            <a:t>Favoriser la responsabilisation des élèves</a:t>
          </a:r>
          <a:endParaRPr lang="fr-FR" sz="1400" dirty="0"/>
        </a:p>
      </dgm:t>
    </dgm:pt>
    <dgm:pt modelId="{0D726203-CA98-413C-AB08-5702638F2395}" type="parTrans" cxnId="{B715C401-AD9E-4D9A-8ACD-E1F184A36681}">
      <dgm:prSet/>
      <dgm:spPr/>
      <dgm:t>
        <a:bodyPr/>
        <a:lstStyle/>
        <a:p>
          <a:endParaRPr lang="fr-FR" sz="2000"/>
        </a:p>
      </dgm:t>
    </dgm:pt>
    <dgm:pt modelId="{825BCD10-4A42-442F-B010-C40C941B26A9}" type="sibTrans" cxnId="{B715C401-AD9E-4D9A-8ACD-E1F184A36681}">
      <dgm:prSet/>
      <dgm:spPr/>
      <dgm:t>
        <a:bodyPr/>
        <a:lstStyle/>
        <a:p>
          <a:endParaRPr lang="fr-FR" sz="2000"/>
        </a:p>
      </dgm:t>
    </dgm:pt>
    <dgm:pt modelId="{16587505-9C13-49D5-991E-B944CE0129AA}">
      <dgm:prSet phldrT="[Texte]" custT="1"/>
      <dgm:spPr>
        <a:solidFill>
          <a:schemeClr val="accent2">
            <a:lumMod val="40000"/>
            <a:lumOff val="60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fr-FR" sz="1400" dirty="0" smtClean="0"/>
            <a:t>Favoriser l’implication des élèves  dans la gestion des conflits</a:t>
          </a:r>
          <a:endParaRPr lang="fr-FR" sz="1400" dirty="0"/>
        </a:p>
      </dgm:t>
    </dgm:pt>
    <dgm:pt modelId="{8D52DE0C-FE87-46AB-A429-B0411AF4DB5F}" type="parTrans" cxnId="{02953E35-1CAA-430B-A57E-3510C0C66585}">
      <dgm:prSet/>
      <dgm:spPr/>
      <dgm:t>
        <a:bodyPr/>
        <a:lstStyle/>
        <a:p>
          <a:endParaRPr lang="fr-FR" sz="2000"/>
        </a:p>
      </dgm:t>
    </dgm:pt>
    <dgm:pt modelId="{FB2DCDCC-6C40-4324-B383-3A5F5F222125}" type="sibTrans" cxnId="{02953E35-1CAA-430B-A57E-3510C0C66585}">
      <dgm:prSet/>
      <dgm:spPr/>
      <dgm:t>
        <a:bodyPr/>
        <a:lstStyle/>
        <a:p>
          <a:endParaRPr lang="fr-FR" sz="2000"/>
        </a:p>
      </dgm:t>
    </dgm:pt>
    <dgm:pt modelId="{F8CE8E15-49C7-4EE2-A8CF-DBE0F58BE773}">
      <dgm:prSet phldrT="[Texte]" custT="1"/>
      <dgm:spPr>
        <a:solidFill>
          <a:schemeClr val="accent3">
            <a:lumMod val="50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fr-FR" sz="1400" dirty="0" smtClean="0"/>
            <a:t>Améliorer la relation entre les élèves </a:t>
          </a:r>
          <a:endParaRPr lang="fr-FR" sz="1400" dirty="0"/>
        </a:p>
      </dgm:t>
    </dgm:pt>
    <dgm:pt modelId="{9BB55054-8E22-44AC-92F8-E1EF57207DDD}" type="parTrans" cxnId="{E85B6C24-8232-4BDC-9EB1-D5F2E6F46F5C}">
      <dgm:prSet/>
      <dgm:spPr/>
      <dgm:t>
        <a:bodyPr/>
        <a:lstStyle/>
        <a:p>
          <a:endParaRPr lang="fr-FR" sz="2000"/>
        </a:p>
      </dgm:t>
    </dgm:pt>
    <dgm:pt modelId="{45D8D98A-AEFD-4927-9E1D-738A33265454}" type="sibTrans" cxnId="{E85B6C24-8232-4BDC-9EB1-D5F2E6F46F5C}">
      <dgm:prSet/>
      <dgm:spPr/>
      <dgm:t>
        <a:bodyPr/>
        <a:lstStyle/>
        <a:p>
          <a:endParaRPr lang="fr-FR" sz="2000"/>
        </a:p>
      </dgm:t>
    </dgm:pt>
    <dgm:pt modelId="{04D92EB0-32A0-455C-8C5C-DD5F60501C17}">
      <dgm:prSet custT="1"/>
      <dgm:spPr>
        <a:solidFill>
          <a:srgbClr val="FFCCFF"/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fr-FR" sz="1400" dirty="0" smtClean="0"/>
            <a:t>Lutter contre le harcèlement et prévenir la violence</a:t>
          </a:r>
          <a:endParaRPr lang="fr-FR" sz="1400" dirty="0"/>
        </a:p>
      </dgm:t>
    </dgm:pt>
    <dgm:pt modelId="{A3C2F8E2-7842-4C50-8838-2BF2B2E154BC}" type="parTrans" cxnId="{35AC11B9-088C-4757-A7C3-0049FB240C86}">
      <dgm:prSet/>
      <dgm:spPr/>
      <dgm:t>
        <a:bodyPr/>
        <a:lstStyle/>
        <a:p>
          <a:endParaRPr lang="fr-FR" sz="2000"/>
        </a:p>
      </dgm:t>
    </dgm:pt>
    <dgm:pt modelId="{3F2426B1-D34D-4D83-800A-EB05D81E80F4}" type="sibTrans" cxnId="{35AC11B9-088C-4757-A7C3-0049FB240C86}">
      <dgm:prSet/>
      <dgm:spPr/>
      <dgm:t>
        <a:bodyPr/>
        <a:lstStyle/>
        <a:p>
          <a:endParaRPr lang="fr-FR" sz="2000"/>
        </a:p>
      </dgm:t>
    </dgm:pt>
    <dgm:pt modelId="{A8B4CE85-4D8F-4058-BC58-209135BD6B8D}" type="pres">
      <dgm:prSet presAssocID="{8AF09CF4-6BBE-4746-82A1-C33D7D0E15FE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60385022-3D12-4BBC-ADCD-E3D0F2BA9ACE}" type="pres">
      <dgm:prSet presAssocID="{8EC73DDB-00CC-478E-B7EF-2146E5367B03}" presName="node" presStyleLbl="node1" presStyleIdx="0" presStyleCnt="6" custScaleX="12120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8195445-8CE3-4039-B6BD-E3286B6A9A31}" type="pres">
      <dgm:prSet presAssocID="{8EC73DDB-00CC-478E-B7EF-2146E5367B03}" presName="spNode" presStyleCnt="0"/>
      <dgm:spPr/>
    </dgm:pt>
    <dgm:pt modelId="{6E1D5ED5-BAD3-49A1-80D2-3527D8AC2C80}" type="pres">
      <dgm:prSet presAssocID="{332E4254-3375-4E58-9CCE-B84E7B87DCA0}" presName="sibTrans" presStyleLbl="sibTrans1D1" presStyleIdx="0" presStyleCnt="6"/>
      <dgm:spPr/>
      <dgm:t>
        <a:bodyPr/>
        <a:lstStyle/>
        <a:p>
          <a:endParaRPr lang="fr-FR"/>
        </a:p>
      </dgm:t>
    </dgm:pt>
    <dgm:pt modelId="{C60F96CE-FEA8-4BE8-81E1-CAC191FAA6F6}" type="pres">
      <dgm:prSet presAssocID="{24EDF157-EF39-433F-B59D-B646B1C1B749}" presName="node" presStyleLbl="node1" presStyleIdx="1" presStyleCnt="6" custScaleX="12120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1445A06-43BB-4AE8-A314-5C1E03EB924E}" type="pres">
      <dgm:prSet presAssocID="{24EDF157-EF39-433F-B59D-B646B1C1B749}" presName="spNode" presStyleCnt="0"/>
      <dgm:spPr/>
    </dgm:pt>
    <dgm:pt modelId="{7AB3D7C7-CB60-48C0-BE6A-0D94888A8FF2}" type="pres">
      <dgm:prSet presAssocID="{6ABA72F1-44DB-486B-889F-9305561B0431}" presName="sibTrans" presStyleLbl="sibTrans1D1" presStyleIdx="1" presStyleCnt="6"/>
      <dgm:spPr/>
      <dgm:t>
        <a:bodyPr/>
        <a:lstStyle/>
        <a:p>
          <a:endParaRPr lang="fr-FR"/>
        </a:p>
      </dgm:t>
    </dgm:pt>
    <dgm:pt modelId="{A8B65851-C192-4BF2-B86F-DE3D1616F230}" type="pres">
      <dgm:prSet presAssocID="{50626668-9E92-4267-8B43-647B10202881}" presName="node" presStyleLbl="node1" presStyleIdx="2" presStyleCnt="6" custScaleX="12120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5231E8A-E744-4CF3-9675-665E67E517E2}" type="pres">
      <dgm:prSet presAssocID="{50626668-9E92-4267-8B43-647B10202881}" presName="spNode" presStyleCnt="0"/>
      <dgm:spPr/>
    </dgm:pt>
    <dgm:pt modelId="{0B1B1F83-2265-464D-90AF-82F7973DECE1}" type="pres">
      <dgm:prSet presAssocID="{825BCD10-4A42-442F-B010-C40C941B26A9}" presName="sibTrans" presStyleLbl="sibTrans1D1" presStyleIdx="2" presStyleCnt="6"/>
      <dgm:spPr/>
      <dgm:t>
        <a:bodyPr/>
        <a:lstStyle/>
        <a:p>
          <a:endParaRPr lang="fr-FR"/>
        </a:p>
      </dgm:t>
    </dgm:pt>
    <dgm:pt modelId="{15174BF8-EA34-42AE-BFAF-9CF28606F0A7}" type="pres">
      <dgm:prSet presAssocID="{16587505-9C13-49D5-991E-B944CE0129AA}" presName="node" presStyleLbl="node1" presStyleIdx="3" presStyleCnt="6" custScaleX="12120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35905BD-F755-4983-8D18-0E5AF71853FC}" type="pres">
      <dgm:prSet presAssocID="{16587505-9C13-49D5-991E-B944CE0129AA}" presName="spNode" presStyleCnt="0"/>
      <dgm:spPr/>
    </dgm:pt>
    <dgm:pt modelId="{B4B6B20A-4782-47E2-9A11-4A89AC66C552}" type="pres">
      <dgm:prSet presAssocID="{FB2DCDCC-6C40-4324-B383-3A5F5F222125}" presName="sibTrans" presStyleLbl="sibTrans1D1" presStyleIdx="3" presStyleCnt="6"/>
      <dgm:spPr/>
      <dgm:t>
        <a:bodyPr/>
        <a:lstStyle/>
        <a:p>
          <a:endParaRPr lang="fr-FR"/>
        </a:p>
      </dgm:t>
    </dgm:pt>
    <dgm:pt modelId="{7C397ADD-69FE-4C52-87EF-8AA3B7EEA1E1}" type="pres">
      <dgm:prSet presAssocID="{F8CE8E15-49C7-4EE2-A8CF-DBE0F58BE773}" presName="node" presStyleLbl="node1" presStyleIdx="4" presStyleCnt="6" custScaleX="12120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27C532F-0CFE-4DBB-AF11-8F4589DB4574}" type="pres">
      <dgm:prSet presAssocID="{F8CE8E15-49C7-4EE2-A8CF-DBE0F58BE773}" presName="spNode" presStyleCnt="0"/>
      <dgm:spPr/>
    </dgm:pt>
    <dgm:pt modelId="{A5D85CA2-F5E1-470D-99CE-80763775890A}" type="pres">
      <dgm:prSet presAssocID="{45D8D98A-AEFD-4927-9E1D-738A33265454}" presName="sibTrans" presStyleLbl="sibTrans1D1" presStyleIdx="4" presStyleCnt="6"/>
      <dgm:spPr/>
      <dgm:t>
        <a:bodyPr/>
        <a:lstStyle/>
        <a:p>
          <a:endParaRPr lang="fr-FR"/>
        </a:p>
      </dgm:t>
    </dgm:pt>
    <dgm:pt modelId="{AD3A1353-E82C-41F4-8212-CC95C155D42F}" type="pres">
      <dgm:prSet presAssocID="{04D92EB0-32A0-455C-8C5C-DD5F60501C17}" presName="node" presStyleLbl="node1" presStyleIdx="5" presStyleCnt="6" custScaleX="12120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0118C1A-3FCD-431B-A689-3A0042B9FA61}" type="pres">
      <dgm:prSet presAssocID="{04D92EB0-32A0-455C-8C5C-DD5F60501C17}" presName="spNode" presStyleCnt="0"/>
      <dgm:spPr/>
    </dgm:pt>
    <dgm:pt modelId="{58FA3DBF-C460-4347-9ECE-2E014ED9F96E}" type="pres">
      <dgm:prSet presAssocID="{3F2426B1-D34D-4D83-800A-EB05D81E80F4}" presName="sibTrans" presStyleLbl="sibTrans1D1" presStyleIdx="5" presStyleCnt="6"/>
      <dgm:spPr/>
      <dgm:t>
        <a:bodyPr/>
        <a:lstStyle/>
        <a:p>
          <a:endParaRPr lang="fr-FR"/>
        </a:p>
      </dgm:t>
    </dgm:pt>
  </dgm:ptLst>
  <dgm:cxnLst>
    <dgm:cxn modelId="{8AA9083A-0717-498D-A8D6-04C750F29326}" type="presOf" srcId="{332E4254-3375-4E58-9CCE-B84E7B87DCA0}" destId="{6E1D5ED5-BAD3-49A1-80D2-3527D8AC2C80}" srcOrd="0" destOrd="0" presId="urn:microsoft.com/office/officeart/2005/8/layout/cycle6"/>
    <dgm:cxn modelId="{7DE7BEF3-D9D0-4C6B-A830-E18A062F16EE}" type="presOf" srcId="{45D8D98A-AEFD-4927-9E1D-738A33265454}" destId="{A5D85CA2-F5E1-470D-99CE-80763775890A}" srcOrd="0" destOrd="0" presId="urn:microsoft.com/office/officeart/2005/8/layout/cycle6"/>
    <dgm:cxn modelId="{E85B6C24-8232-4BDC-9EB1-D5F2E6F46F5C}" srcId="{8AF09CF4-6BBE-4746-82A1-C33D7D0E15FE}" destId="{F8CE8E15-49C7-4EE2-A8CF-DBE0F58BE773}" srcOrd="4" destOrd="0" parTransId="{9BB55054-8E22-44AC-92F8-E1EF57207DDD}" sibTransId="{45D8D98A-AEFD-4927-9E1D-738A33265454}"/>
    <dgm:cxn modelId="{2D9516F4-C6BA-49E4-94C7-D73F97CF4E0B}" type="presOf" srcId="{6ABA72F1-44DB-486B-889F-9305561B0431}" destId="{7AB3D7C7-CB60-48C0-BE6A-0D94888A8FF2}" srcOrd="0" destOrd="0" presId="urn:microsoft.com/office/officeart/2005/8/layout/cycle6"/>
    <dgm:cxn modelId="{C1CB4CF8-76E9-4F92-91CF-6199471C82AF}" type="presOf" srcId="{04D92EB0-32A0-455C-8C5C-DD5F60501C17}" destId="{AD3A1353-E82C-41F4-8212-CC95C155D42F}" srcOrd="0" destOrd="0" presId="urn:microsoft.com/office/officeart/2005/8/layout/cycle6"/>
    <dgm:cxn modelId="{4AADC534-FC86-43E4-8FF0-589FD94A73FF}" srcId="{8AF09CF4-6BBE-4746-82A1-C33D7D0E15FE}" destId="{8EC73DDB-00CC-478E-B7EF-2146E5367B03}" srcOrd="0" destOrd="0" parTransId="{D5E2A902-CA04-4C54-91BD-532D17B7C908}" sibTransId="{332E4254-3375-4E58-9CCE-B84E7B87DCA0}"/>
    <dgm:cxn modelId="{966873D9-5F6F-4C0E-AB8C-BC807B90C3E6}" type="presOf" srcId="{3F2426B1-D34D-4D83-800A-EB05D81E80F4}" destId="{58FA3DBF-C460-4347-9ECE-2E014ED9F96E}" srcOrd="0" destOrd="0" presId="urn:microsoft.com/office/officeart/2005/8/layout/cycle6"/>
    <dgm:cxn modelId="{81F7454A-2740-4305-800D-DD1D56017346}" type="presOf" srcId="{825BCD10-4A42-442F-B010-C40C941B26A9}" destId="{0B1B1F83-2265-464D-90AF-82F7973DECE1}" srcOrd="0" destOrd="0" presId="urn:microsoft.com/office/officeart/2005/8/layout/cycle6"/>
    <dgm:cxn modelId="{7CE4EC3B-0BD9-4D8B-8160-426716342914}" type="presOf" srcId="{8AF09CF4-6BBE-4746-82A1-C33D7D0E15FE}" destId="{A8B4CE85-4D8F-4058-BC58-209135BD6B8D}" srcOrd="0" destOrd="0" presId="urn:microsoft.com/office/officeart/2005/8/layout/cycle6"/>
    <dgm:cxn modelId="{35AC11B9-088C-4757-A7C3-0049FB240C86}" srcId="{8AF09CF4-6BBE-4746-82A1-C33D7D0E15FE}" destId="{04D92EB0-32A0-455C-8C5C-DD5F60501C17}" srcOrd="5" destOrd="0" parTransId="{A3C2F8E2-7842-4C50-8838-2BF2B2E154BC}" sibTransId="{3F2426B1-D34D-4D83-800A-EB05D81E80F4}"/>
    <dgm:cxn modelId="{54233719-6AA9-429D-9B04-8A47A3F2DAA0}" type="presOf" srcId="{16587505-9C13-49D5-991E-B944CE0129AA}" destId="{15174BF8-EA34-42AE-BFAF-9CF28606F0A7}" srcOrd="0" destOrd="0" presId="urn:microsoft.com/office/officeart/2005/8/layout/cycle6"/>
    <dgm:cxn modelId="{C1A32DC2-05D4-4D5F-B860-8BC2A9099A93}" type="presOf" srcId="{F8CE8E15-49C7-4EE2-A8CF-DBE0F58BE773}" destId="{7C397ADD-69FE-4C52-87EF-8AA3B7EEA1E1}" srcOrd="0" destOrd="0" presId="urn:microsoft.com/office/officeart/2005/8/layout/cycle6"/>
    <dgm:cxn modelId="{D27D9F18-8063-45ED-85F0-8A7C6F581514}" type="presOf" srcId="{50626668-9E92-4267-8B43-647B10202881}" destId="{A8B65851-C192-4BF2-B86F-DE3D1616F230}" srcOrd="0" destOrd="0" presId="urn:microsoft.com/office/officeart/2005/8/layout/cycle6"/>
    <dgm:cxn modelId="{26413D1C-6249-4BAD-A7C0-8EC99F15568F}" srcId="{8AF09CF4-6BBE-4746-82A1-C33D7D0E15FE}" destId="{24EDF157-EF39-433F-B59D-B646B1C1B749}" srcOrd="1" destOrd="0" parTransId="{3B79099C-97CD-47A8-8A67-8B0244D0853D}" sibTransId="{6ABA72F1-44DB-486B-889F-9305561B0431}"/>
    <dgm:cxn modelId="{B715C401-AD9E-4D9A-8ACD-E1F184A36681}" srcId="{8AF09CF4-6BBE-4746-82A1-C33D7D0E15FE}" destId="{50626668-9E92-4267-8B43-647B10202881}" srcOrd="2" destOrd="0" parTransId="{0D726203-CA98-413C-AB08-5702638F2395}" sibTransId="{825BCD10-4A42-442F-B010-C40C941B26A9}"/>
    <dgm:cxn modelId="{02953E35-1CAA-430B-A57E-3510C0C66585}" srcId="{8AF09CF4-6BBE-4746-82A1-C33D7D0E15FE}" destId="{16587505-9C13-49D5-991E-B944CE0129AA}" srcOrd="3" destOrd="0" parTransId="{8D52DE0C-FE87-46AB-A429-B0411AF4DB5F}" sibTransId="{FB2DCDCC-6C40-4324-B383-3A5F5F222125}"/>
    <dgm:cxn modelId="{F9E8FD11-58CE-40E9-888A-F0CCE1C212FF}" type="presOf" srcId="{FB2DCDCC-6C40-4324-B383-3A5F5F222125}" destId="{B4B6B20A-4782-47E2-9A11-4A89AC66C552}" srcOrd="0" destOrd="0" presId="urn:microsoft.com/office/officeart/2005/8/layout/cycle6"/>
    <dgm:cxn modelId="{EF9404CD-1A84-4FE1-AA9B-FE5AA64E2F44}" type="presOf" srcId="{8EC73DDB-00CC-478E-B7EF-2146E5367B03}" destId="{60385022-3D12-4BBC-ADCD-E3D0F2BA9ACE}" srcOrd="0" destOrd="0" presId="urn:microsoft.com/office/officeart/2005/8/layout/cycle6"/>
    <dgm:cxn modelId="{55A82D60-EC09-46AB-BF24-05AD8E79D94C}" type="presOf" srcId="{24EDF157-EF39-433F-B59D-B646B1C1B749}" destId="{C60F96CE-FEA8-4BE8-81E1-CAC191FAA6F6}" srcOrd="0" destOrd="0" presId="urn:microsoft.com/office/officeart/2005/8/layout/cycle6"/>
    <dgm:cxn modelId="{61CFC23D-95B9-4B37-BA7D-72ED4BE5A88B}" type="presParOf" srcId="{A8B4CE85-4D8F-4058-BC58-209135BD6B8D}" destId="{60385022-3D12-4BBC-ADCD-E3D0F2BA9ACE}" srcOrd="0" destOrd="0" presId="urn:microsoft.com/office/officeart/2005/8/layout/cycle6"/>
    <dgm:cxn modelId="{17E23D32-5AAD-469D-9B10-527BB9167A59}" type="presParOf" srcId="{A8B4CE85-4D8F-4058-BC58-209135BD6B8D}" destId="{88195445-8CE3-4039-B6BD-E3286B6A9A31}" srcOrd="1" destOrd="0" presId="urn:microsoft.com/office/officeart/2005/8/layout/cycle6"/>
    <dgm:cxn modelId="{A201EED0-4134-4A08-9DB5-0FA1B06BF545}" type="presParOf" srcId="{A8B4CE85-4D8F-4058-BC58-209135BD6B8D}" destId="{6E1D5ED5-BAD3-49A1-80D2-3527D8AC2C80}" srcOrd="2" destOrd="0" presId="urn:microsoft.com/office/officeart/2005/8/layout/cycle6"/>
    <dgm:cxn modelId="{E5C875F5-2EC9-41DB-A212-99AC0866B273}" type="presParOf" srcId="{A8B4CE85-4D8F-4058-BC58-209135BD6B8D}" destId="{C60F96CE-FEA8-4BE8-81E1-CAC191FAA6F6}" srcOrd="3" destOrd="0" presId="urn:microsoft.com/office/officeart/2005/8/layout/cycle6"/>
    <dgm:cxn modelId="{E54D2B21-0518-4EBB-9339-FA499481C677}" type="presParOf" srcId="{A8B4CE85-4D8F-4058-BC58-209135BD6B8D}" destId="{31445A06-43BB-4AE8-A314-5C1E03EB924E}" srcOrd="4" destOrd="0" presId="urn:microsoft.com/office/officeart/2005/8/layout/cycle6"/>
    <dgm:cxn modelId="{582986F6-DF32-4414-9851-F2DD375C5EB3}" type="presParOf" srcId="{A8B4CE85-4D8F-4058-BC58-209135BD6B8D}" destId="{7AB3D7C7-CB60-48C0-BE6A-0D94888A8FF2}" srcOrd="5" destOrd="0" presId="urn:microsoft.com/office/officeart/2005/8/layout/cycle6"/>
    <dgm:cxn modelId="{425A5097-1955-461D-8826-D686B63ED1F8}" type="presParOf" srcId="{A8B4CE85-4D8F-4058-BC58-209135BD6B8D}" destId="{A8B65851-C192-4BF2-B86F-DE3D1616F230}" srcOrd="6" destOrd="0" presId="urn:microsoft.com/office/officeart/2005/8/layout/cycle6"/>
    <dgm:cxn modelId="{55D1C58D-9B9C-4F6A-80E6-9EF3CFF71A00}" type="presParOf" srcId="{A8B4CE85-4D8F-4058-BC58-209135BD6B8D}" destId="{95231E8A-E744-4CF3-9675-665E67E517E2}" srcOrd="7" destOrd="0" presId="urn:microsoft.com/office/officeart/2005/8/layout/cycle6"/>
    <dgm:cxn modelId="{7A0DEE1B-6A46-4661-A185-DB3D189A0AFA}" type="presParOf" srcId="{A8B4CE85-4D8F-4058-BC58-209135BD6B8D}" destId="{0B1B1F83-2265-464D-90AF-82F7973DECE1}" srcOrd="8" destOrd="0" presId="urn:microsoft.com/office/officeart/2005/8/layout/cycle6"/>
    <dgm:cxn modelId="{5DD091A7-D58F-4C74-B16E-266A47DC71F2}" type="presParOf" srcId="{A8B4CE85-4D8F-4058-BC58-209135BD6B8D}" destId="{15174BF8-EA34-42AE-BFAF-9CF28606F0A7}" srcOrd="9" destOrd="0" presId="urn:microsoft.com/office/officeart/2005/8/layout/cycle6"/>
    <dgm:cxn modelId="{002324DA-A5D0-4DE8-9F0D-EEBE446FB13F}" type="presParOf" srcId="{A8B4CE85-4D8F-4058-BC58-209135BD6B8D}" destId="{035905BD-F755-4983-8D18-0E5AF71853FC}" srcOrd="10" destOrd="0" presId="urn:microsoft.com/office/officeart/2005/8/layout/cycle6"/>
    <dgm:cxn modelId="{966551DC-1AB4-49F2-B3FD-F7AC398E6855}" type="presParOf" srcId="{A8B4CE85-4D8F-4058-BC58-209135BD6B8D}" destId="{B4B6B20A-4782-47E2-9A11-4A89AC66C552}" srcOrd="11" destOrd="0" presId="urn:microsoft.com/office/officeart/2005/8/layout/cycle6"/>
    <dgm:cxn modelId="{FB4AAF8D-2F80-4E2E-8A43-8C2BE0B48FEE}" type="presParOf" srcId="{A8B4CE85-4D8F-4058-BC58-209135BD6B8D}" destId="{7C397ADD-69FE-4C52-87EF-8AA3B7EEA1E1}" srcOrd="12" destOrd="0" presId="urn:microsoft.com/office/officeart/2005/8/layout/cycle6"/>
    <dgm:cxn modelId="{773DD668-6918-4778-9F25-15CB332CB60E}" type="presParOf" srcId="{A8B4CE85-4D8F-4058-BC58-209135BD6B8D}" destId="{427C532F-0CFE-4DBB-AF11-8F4589DB4574}" srcOrd="13" destOrd="0" presId="urn:microsoft.com/office/officeart/2005/8/layout/cycle6"/>
    <dgm:cxn modelId="{93E806BC-CB22-4921-834B-B190DD4D475A}" type="presParOf" srcId="{A8B4CE85-4D8F-4058-BC58-209135BD6B8D}" destId="{A5D85CA2-F5E1-470D-99CE-80763775890A}" srcOrd="14" destOrd="0" presId="urn:microsoft.com/office/officeart/2005/8/layout/cycle6"/>
    <dgm:cxn modelId="{591527A0-9766-405F-BDB1-CEFBAD7675FC}" type="presParOf" srcId="{A8B4CE85-4D8F-4058-BC58-209135BD6B8D}" destId="{AD3A1353-E82C-41F4-8212-CC95C155D42F}" srcOrd="15" destOrd="0" presId="urn:microsoft.com/office/officeart/2005/8/layout/cycle6"/>
    <dgm:cxn modelId="{98ADD1CC-7E93-4C92-B6DC-95B99362A27C}" type="presParOf" srcId="{A8B4CE85-4D8F-4058-BC58-209135BD6B8D}" destId="{80118C1A-3FCD-431B-A689-3A0042B9FA61}" srcOrd="16" destOrd="0" presId="urn:microsoft.com/office/officeart/2005/8/layout/cycle6"/>
    <dgm:cxn modelId="{EEDF98EB-7E0C-413C-B1B6-CAA00946A402}" type="presParOf" srcId="{A8B4CE85-4D8F-4058-BC58-209135BD6B8D}" destId="{58FA3DBF-C460-4347-9ECE-2E014ED9F96E}" srcOrd="17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385022-3D12-4BBC-ADCD-E3D0F2BA9ACE}">
      <dsp:nvSpPr>
        <dsp:cNvPr id="0" name=""/>
        <dsp:cNvSpPr/>
      </dsp:nvSpPr>
      <dsp:spPr>
        <a:xfrm>
          <a:off x="2907900" y="2378"/>
          <a:ext cx="1613719" cy="865386"/>
        </a:xfrm>
        <a:prstGeom prst="roundRect">
          <a:avLst/>
        </a:prstGeom>
        <a:solidFill>
          <a:schemeClr val="tx2">
            <a:lumMod val="10000"/>
            <a:lumOff val="9000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/>
            <a:t>Réguler les petits conflits</a:t>
          </a:r>
          <a:endParaRPr lang="fr-FR" sz="1400" kern="1200" dirty="0"/>
        </a:p>
      </dsp:txBody>
      <dsp:txXfrm>
        <a:off x="2950145" y="44623"/>
        <a:ext cx="1529229" cy="780896"/>
      </dsp:txXfrm>
    </dsp:sp>
    <dsp:sp modelId="{6E1D5ED5-BAD3-49A1-80D2-3527D8AC2C80}">
      <dsp:nvSpPr>
        <dsp:cNvPr id="0" name=""/>
        <dsp:cNvSpPr/>
      </dsp:nvSpPr>
      <dsp:spPr>
        <a:xfrm>
          <a:off x="1676797" y="435071"/>
          <a:ext cx="4075925" cy="4075925"/>
        </a:xfrm>
        <a:custGeom>
          <a:avLst/>
          <a:gdLst/>
          <a:ahLst/>
          <a:cxnLst/>
          <a:rect l="0" t="0" r="0" b="0"/>
          <a:pathLst>
            <a:path>
              <a:moveTo>
                <a:pt x="2851719" y="169516"/>
              </a:moveTo>
              <a:arcTo wR="2037962" hR="2037962" stAng="17612062" swAng="1249836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0F96CE-FEA8-4BE8-81E1-CAC191FAA6F6}">
      <dsp:nvSpPr>
        <dsp:cNvPr id="0" name=""/>
        <dsp:cNvSpPr/>
      </dsp:nvSpPr>
      <dsp:spPr>
        <a:xfrm>
          <a:off x="4672827" y="1021359"/>
          <a:ext cx="1613719" cy="865386"/>
        </a:xfrm>
        <a:prstGeom prst="roundRect">
          <a:avLst/>
        </a:prstGeom>
        <a:solidFill>
          <a:schemeClr val="tx2">
            <a:lumMod val="25000"/>
            <a:lumOff val="7500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/>
            <a:t>Créer un espace de parole</a:t>
          </a:r>
          <a:endParaRPr lang="fr-FR" sz="1400" kern="1200" dirty="0"/>
        </a:p>
      </dsp:txBody>
      <dsp:txXfrm>
        <a:off x="4715072" y="1063604"/>
        <a:ext cx="1529229" cy="780896"/>
      </dsp:txXfrm>
    </dsp:sp>
    <dsp:sp modelId="{7AB3D7C7-CB60-48C0-BE6A-0D94888A8FF2}">
      <dsp:nvSpPr>
        <dsp:cNvPr id="0" name=""/>
        <dsp:cNvSpPr/>
      </dsp:nvSpPr>
      <dsp:spPr>
        <a:xfrm>
          <a:off x="1676797" y="435071"/>
          <a:ext cx="4075925" cy="4075925"/>
        </a:xfrm>
        <a:custGeom>
          <a:avLst/>
          <a:gdLst/>
          <a:ahLst/>
          <a:cxnLst/>
          <a:rect l="0" t="0" r="0" b="0"/>
          <a:pathLst>
            <a:path>
              <a:moveTo>
                <a:pt x="3993112" y="1462914"/>
              </a:moveTo>
              <a:arcTo wR="2037962" hR="2037962" stAng="20616621" swAng="1966758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B65851-C192-4BF2-B86F-DE3D1616F230}">
      <dsp:nvSpPr>
        <dsp:cNvPr id="0" name=""/>
        <dsp:cNvSpPr/>
      </dsp:nvSpPr>
      <dsp:spPr>
        <a:xfrm>
          <a:off x="4672827" y="3059321"/>
          <a:ext cx="1613719" cy="865386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/>
            <a:t>Favoriser la responsabilisation des élèves</a:t>
          </a:r>
          <a:endParaRPr lang="fr-FR" sz="1400" kern="1200" dirty="0"/>
        </a:p>
      </dsp:txBody>
      <dsp:txXfrm>
        <a:off x="4715072" y="3101566"/>
        <a:ext cx="1529229" cy="780896"/>
      </dsp:txXfrm>
    </dsp:sp>
    <dsp:sp modelId="{0B1B1F83-2265-464D-90AF-82F7973DECE1}">
      <dsp:nvSpPr>
        <dsp:cNvPr id="0" name=""/>
        <dsp:cNvSpPr/>
      </dsp:nvSpPr>
      <dsp:spPr>
        <a:xfrm>
          <a:off x="1676797" y="435071"/>
          <a:ext cx="4075925" cy="4075925"/>
        </a:xfrm>
        <a:custGeom>
          <a:avLst/>
          <a:gdLst/>
          <a:ahLst/>
          <a:cxnLst/>
          <a:rect l="0" t="0" r="0" b="0"/>
          <a:pathLst>
            <a:path>
              <a:moveTo>
                <a:pt x="3462959" y="3494902"/>
              </a:moveTo>
              <a:arcTo wR="2037962" hR="2037962" stAng="2738102" swAng="1249836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5174BF8-EA34-42AE-BFAF-9CF28606F0A7}">
      <dsp:nvSpPr>
        <dsp:cNvPr id="0" name=""/>
        <dsp:cNvSpPr/>
      </dsp:nvSpPr>
      <dsp:spPr>
        <a:xfrm>
          <a:off x="2907900" y="4078303"/>
          <a:ext cx="1613719" cy="865386"/>
        </a:xfrm>
        <a:prstGeom prst="roundRect">
          <a:avLst/>
        </a:prstGeom>
        <a:solidFill>
          <a:schemeClr val="accent2">
            <a:lumMod val="40000"/>
            <a:lumOff val="6000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/>
            <a:t>Favoriser l’implication des élèves  dans la gestion des conflits</a:t>
          </a:r>
          <a:endParaRPr lang="fr-FR" sz="1400" kern="1200" dirty="0"/>
        </a:p>
      </dsp:txBody>
      <dsp:txXfrm>
        <a:off x="2950145" y="4120548"/>
        <a:ext cx="1529229" cy="780896"/>
      </dsp:txXfrm>
    </dsp:sp>
    <dsp:sp modelId="{B4B6B20A-4782-47E2-9A11-4A89AC66C552}">
      <dsp:nvSpPr>
        <dsp:cNvPr id="0" name=""/>
        <dsp:cNvSpPr/>
      </dsp:nvSpPr>
      <dsp:spPr>
        <a:xfrm>
          <a:off x="1676797" y="435071"/>
          <a:ext cx="4075925" cy="4075925"/>
        </a:xfrm>
        <a:custGeom>
          <a:avLst/>
          <a:gdLst/>
          <a:ahLst/>
          <a:cxnLst/>
          <a:rect l="0" t="0" r="0" b="0"/>
          <a:pathLst>
            <a:path>
              <a:moveTo>
                <a:pt x="1224205" y="3906408"/>
              </a:moveTo>
              <a:arcTo wR="2037962" hR="2037962" stAng="6812062" swAng="1249836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397ADD-69FE-4C52-87EF-8AA3B7EEA1E1}">
      <dsp:nvSpPr>
        <dsp:cNvPr id="0" name=""/>
        <dsp:cNvSpPr/>
      </dsp:nvSpPr>
      <dsp:spPr>
        <a:xfrm>
          <a:off x="1142972" y="3059321"/>
          <a:ext cx="1613719" cy="865386"/>
        </a:xfrm>
        <a:prstGeom prst="roundRect">
          <a:avLst/>
        </a:prstGeom>
        <a:solidFill>
          <a:schemeClr val="accent3">
            <a:lumMod val="5000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/>
            <a:t>Améliorer la relation entre les élèves </a:t>
          </a:r>
          <a:endParaRPr lang="fr-FR" sz="1400" kern="1200" dirty="0"/>
        </a:p>
      </dsp:txBody>
      <dsp:txXfrm>
        <a:off x="1185217" y="3101566"/>
        <a:ext cx="1529229" cy="780896"/>
      </dsp:txXfrm>
    </dsp:sp>
    <dsp:sp modelId="{A5D85CA2-F5E1-470D-99CE-80763775890A}">
      <dsp:nvSpPr>
        <dsp:cNvPr id="0" name=""/>
        <dsp:cNvSpPr/>
      </dsp:nvSpPr>
      <dsp:spPr>
        <a:xfrm>
          <a:off x="1676797" y="435071"/>
          <a:ext cx="4075925" cy="4075925"/>
        </a:xfrm>
        <a:custGeom>
          <a:avLst/>
          <a:gdLst/>
          <a:ahLst/>
          <a:cxnLst/>
          <a:rect l="0" t="0" r="0" b="0"/>
          <a:pathLst>
            <a:path>
              <a:moveTo>
                <a:pt x="82812" y="2613010"/>
              </a:moveTo>
              <a:arcTo wR="2037962" hR="2037962" stAng="9816621" swAng="1966758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3A1353-E82C-41F4-8212-CC95C155D42F}">
      <dsp:nvSpPr>
        <dsp:cNvPr id="0" name=""/>
        <dsp:cNvSpPr/>
      </dsp:nvSpPr>
      <dsp:spPr>
        <a:xfrm>
          <a:off x="1142972" y="1021359"/>
          <a:ext cx="1613719" cy="865386"/>
        </a:xfrm>
        <a:prstGeom prst="roundRect">
          <a:avLst/>
        </a:prstGeom>
        <a:solidFill>
          <a:srgbClr val="FFCCFF"/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/>
            <a:t>Lutter contre le harcèlement et prévenir la violence</a:t>
          </a:r>
          <a:endParaRPr lang="fr-FR" sz="1400" kern="1200" dirty="0"/>
        </a:p>
      </dsp:txBody>
      <dsp:txXfrm>
        <a:off x="1185217" y="1063604"/>
        <a:ext cx="1529229" cy="780896"/>
      </dsp:txXfrm>
    </dsp:sp>
    <dsp:sp modelId="{58FA3DBF-C460-4347-9ECE-2E014ED9F96E}">
      <dsp:nvSpPr>
        <dsp:cNvPr id="0" name=""/>
        <dsp:cNvSpPr/>
      </dsp:nvSpPr>
      <dsp:spPr>
        <a:xfrm>
          <a:off x="1676797" y="435071"/>
          <a:ext cx="4075925" cy="4075925"/>
        </a:xfrm>
        <a:custGeom>
          <a:avLst/>
          <a:gdLst/>
          <a:ahLst/>
          <a:cxnLst/>
          <a:rect l="0" t="0" r="0" b="0"/>
          <a:pathLst>
            <a:path>
              <a:moveTo>
                <a:pt x="612965" y="581022"/>
              </a:moveTo>
              <a:arcTo wR="2037962" hR="2037962" stAng="13538102" swAng="1249836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99E143-B2A9-4697-BAE0-26ECC21DB858}" type="datetimeFigureOut">
              <a:rPr lang="fr-FR" smtClean="0"/>
              <a:pPr/>
              <a:t>16/10/2025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1A836B-C562-495D-A973-EDFB78E8882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A836B-C562-495D-A973-EDFB78E88821}" type="slidenum">
              <a:rPr lang="fr-FR" smtClean="0"/>
              <a:pPr/>
              <a:t>9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 descr="Canvas">
            <a:extLst>
              <a:ext uri="{FF2B5EF4-FFF2-40B4-BE49-F238E27FC236}">
                <a16:creationId xmlns:a16="http://schemas.microsoft.com/office/drawing/2014/main" id="{C97AA1EE-31F8-4E63-999D-9D72A241FE0A}"/>
              </a:ext>
            </a:extLst>
          </p:cNvPr>
          <p:cNvSpPr>
            <a:spLocks noChangeArrowheads="1"/>
          </p:cNvSpPr>
          <p:nvPr/>
        </p:nvSpPr>
        <p:spPr bwMode="white">
          <a:xfrm>
            <a:off x="528638" y="201613"/>
            <a:ext cx="8397875" cy="6467475"/>
          </a:xfrm>
          <a:prstGeom prst="rect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kumimoji="1" lang="fr-FR" sz="2400"/>
          </a:p>
        </p:txBody>
      </p:sp>
      <p:pic>
        <p:nvPicPr>
          <p:cNvPr id="5" name="Picture 3" descr="A:\minispir.GIF">
            <a:extLst>
              <a:ext uri="{FF2B5EF4-FFF2-40B4-BE49-F238E27FC236}">
                <a16:creationId xmlns:a16="http://schemas.microsoft.com/office/drawing/2014/main" id="{D33E6C05-B56F-4820-85CE-470489DABD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0" y="50800"/>
            <a:ext cx="1181100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4" descr="Canvas">
            <a:extLst>
              <a:ext uri="{FF2B5EF4-FFF2-40B4-BE49-F238E27FC236}">
                <a16:creationId xmlns:a16="http://schemas.microsoft.com/office/drawing/2014/main" id="{5AE0D4A9-B5EA-4369-8BC2-B0EF46CAFEC2}"/>
              </a:ext>
            </a:extLst>
          </p:cNvPr>
          <p:cNvSpPr>
            <a:spLocks noChangeArrowheads="1"/>
          </p:cNvSpPr>
          <p:nvPr/>
        </p:nvSpPr>
        <p:spPr bwMode="white">
          <a:xfrm>
            <a:off x="596900" y="4130675"/>
            <a:ext cx="1041400" cy="457200"/>
          </a:xfrm>
          <a:prstGeom prst="rect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kumimoji="1" lang="fr-FR" sz="2400"/>
          </a:p>
        </p:txBody>
      </p:sp>
      <p:pic>
        <p:nvPicPr>
          <p:cNvPr id="7" name="Picture 5" descr="A:\minispir.GIF">
            <a:extLst>
              <a:ext uri="{FF2B5EF4-FFF2-40B4-BE49-F238E27FC236}">
                <a16:creationId xmlns:a16="http://schemas.microsoft.com/office/drawing/2014/main" id="{3B19EE37-FA83-45E0-839F-ADF2E4AB7B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999"/>
          <a:stretch>
            <a:fillRect/>
          </a:stretch>
        </p:blipFill>
        <p:spPr bwMode="ltGray">
          <a:xfrm>
            <a:off x="0" y="4222750"/>
            <a:ext cx="1181100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2" name="Rectangle 6"/>
          <p:cNvSpPr>
            <a:spLocks noGrp="1" noChangeArrowheads="1"/>
          </p:cNvSpPr>
          <p:nvPr>
            <p:ph type="ctrTitle"/>
          </p:nvPr>
        </p:nvSpPr>
        <p:spPr>
          <a:xfrm>
            <a:off x="914400" y="2057400"/>
            <a:ext cx="7721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 du masque</a:t>
            </a: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625600" y="3886200"/>
            <a:ext cx="6400800" cy="177165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8" name="Rectangle 8">
            <a:extLst>
              <a:ext uri="{FF2B5EF4-FFF2-40B4-BE49-F238E27FC236}">
                <a16:creationId xmlns:a16="http://schemas.microsoft.com/office/drawing/2014/main" id="{001B268E-489B-4696-9171-FB3994129C56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xfrm>
            <a:off x="1084263" y="60960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402FBFD8-6A9E-41EF-BB98-76ED784C11E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522663" y="60960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" name="Rectangle 10">
            <a:extLst>
              <a:ext uri="{FF2B5EF4-FFF2-40B4-BE49-F238E27FC236}">
                <a16:creationId xmlns:a16="http://schemas.microsoft.com/office/drawing/2014/main" id="{27B492D2-DD4F-43B8-A2C7-778D2AF0B2C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51663" y="60960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5635CBF-365E-4F97-9459-2067E4360B0B}" type="slidenum">
              <a:rPr lang="fr-FR" altLang="en-US"/>
              <a:pPr/>
              <a:t>‹N°›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3404789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8">
            <a:extLst>
              <a:ext uri="{FF2B5EF4-FFF2-40B4-BE49-F238E27FC236}">
                <a16:creationId xmlns:a16="http://schemas.microsoft.com/office/drawing/2014/main" id="{9B7C4574-E236-4E95-9794-07F2303FD59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150F1334-D00F-4886-AE29-4447013C542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3455A2E5-EA62-4BCB-9211-9B8CA8B19AF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1ED934-8AA6-4F76-A3BC-1938BF8A0847}" type="slidenum">
              <a:rPr lang="fr-FR" altLang="en-US"/>
              <a:pPr/>
              <a:t>‹N°›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41560419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066800" y="381000"/>
            <a:ext cx="5562600" cy="548640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8">
            <a:extLst>
              <a:ext uri="{FF2B5EF4-FFF2-40B4-BE49-F238E27FC236}">
                <a16:creationId xmlns:a16="http://schemas.microsoft.com/office/drawing/2014/main" id="{D818E2A7-395D-4276-BBF7-81F7F851C37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EB98221D-6400-416E-899E-858BE266D72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3C98D57B-717B-4FBD-B10B-5099E0B999F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6444240-3C1F-4517-AD53-57B67B41BD9D}" type="slidenum">
              <a:rPr lang="fr-FR" altLang="en-US"/>
              <a:pPr/>
              <a:t>‹N°›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504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8">
            <a:extLst>
              <a:ext uri="{FF2B5EF4-FFF2-40B4-BE49-F238E27FC236}">
                <a16:creationId xmlns:a16="http://schemas.microsoft.com/office/drawing/2014/main" id="{F0B17505-A211-4DD2-B76F-31B3240127F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7B753BDE-1939-4208-80B4-3BDD83F3354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EBE76EFD-5780-4A97-88A6-B5BB2980E32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2E327A-BCBC-4B65-AEDF-D8A74407BAB3}" type="slidenum">
              <a:rPr lang="fr-FR" altLang="en-US"/>
              <a:pPr/>
              <a:t>‹N°›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1935365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8">
            <a:extLst>
              <a:ext uri="{FF2B5EF4-FFF2-40B4-BE49-F238E27FC236}">
                <a16:creationId xmlns:a16="http://schemas.microsoft.com/office/drawing/2014/main" id="{7A36FBFE-CE17-48EA-A059-199F883D7B5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4ECB385B-AAAF-4658-B7F6-E8C5641CD27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B9EE0228-98BD-4EF0-A4E9-7DCCB5CB832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343D1F-A924-4944-862B-2C26DEF72259}" type="slidenum">
              <a:rPr lang="fr-FR" altLang="en-US"/>
              <a:pPr/>
              <a:t>‹N°›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26836265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066800" y="1752600"/>
            <a:ext cx="3733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00" y="1752600"/>
            <a:ext cx="3733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A9B5A9E6-FB57-4E82-AC38-D6A8FD89ED9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9">
            <a:extLst>
              <a:ext uri="{FF2B5EF4-FFF2-40B4-BE49-F238E27FC236}">
                <a16:creationId xmlns:a16="http://schemas.microsoft.com/office/drawing/2014/main" id="{FA5831DD-EA53-4058-8419-05E04C93620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10">
            <a:extLst>
              <a:ext uri="{FF2B5EF4-FFF2-40B4-BE49-F238E27FC236}">
                <a16:creationId xmlns:a16="http://schemas.microsoft.com/office/drawing/2014/main" id="{FAEE92D5-9ECA-40C4-9AE5-CC7E8D0BCAF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6B394E1-8A6B-41C7-85F3-4F1ED8091347}" type="slidenum">
              <a:rPr lang="fr-FR" altLang="en-US"/>
              <a:pPr/>
              <a:t>‹N°›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1180844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id="{26733F8D-9DDD-41FB-8755-488B97950BC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9">
            <a:extLst>
              <a:ext uri="{FF2B5EF4-FFF2-40B4-BE49-F238E27FC236}">
                <a16:creationId xmlns:a16="http://schemas.microsoft.com/office/drawing/2014/main" id="{FC6FBE97-5068-4E30-A44F-9D6A2E0F81A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10">
            <a:extLst>
              <a:ext uri="{FF2B5EF4-FFF2-40B4-BE49-F238E27FC236}">
                <a16:creationId xmlns:a16="http://schemas.microsoft.com/office/drawing/2014/main" id="{7198B36E-D150-4590-9C54-3E6804F699B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4FA0C1-B6E2-4F80-85B1-8DA72222FA2D}" type="slidenum">
              <a:rPr lang="fr-FR" altLang="en-US"/>
              <a:pPr/>
              <a:t>‹N°›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28448665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E3DEF4B1-F64D-407B-9F0A-D99E524E282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CF87C3F2-600C-44B5-A36C-AF9DB898B7D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7184AF9E-CAC0-4F43-B54A-4B690AFD2C4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5BF940-96FD-468A-989C-E255F491210E}" type="slidenum">
              <a:rPr lang="fr-FR" altLang="en-US"/>
              <a:pPr/>
              <a:t>‹N°›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21720881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>
            <a:extLst>
              <a:ext uri="{FF2B5EF4-FFF2-40B4-BE49-F238E27FC236}">
                <a16:creationId xmlns:a16="http://schemas.microsoft.com/office/drawing/2014/main" id="{8B9AF58D-78BE-4726-9EB8-80DDEF14BA7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9">
            <a:extLst>
              <a:ext uri="{FF2B5EF4-FFF2-40B4-BE49-F238E27FC236}">
                <a16:creationId xmlns:a16="http://schemas.microsoft.com/office/drawing/2014/main" id="{17CC3A2F-56A3-496B-BDB4-2E48D52C978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10">
            <a:extLst>
              <a:ext uri="{FF2B5EF4-FFF2-40B4-BE49-F238E27FC236}">
                <a16:creationId xmlns:a16="http://schemas.microsoft.com/office/drawing/2014/main" id="{9C973244-AA57-4AEE-B5FC-D7E46017A35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2502D26-F326-47E7-8E60-99F250AE9F6A}" type="slidenum">
              <a:rPr lang="fr-FR" altLang="en-US"/>
              <a:pPr/>
              <a:t>‹N°›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4067050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A12C66F5-50B9-452B-974A-AA993804CBA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9">
            <a:extLst>
              <a:ext uri="{FF2B5EF4-FFF2-40B4-BE49-F238E27FC236}">
                <a16:creationId xmlns:a16="http://schemas.microsoft.com/office/drawing/2014/main" id="{311AEF3A-11DC-470D-82A6-B492D5E3134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10">
            <a:extLst>
              <a:ext uri="{FF2B5EF4-FFF2-40B4-BE49-F238E27FC236}">
                <a16:creationId xmlns:a16="http://schemas.microsoft.com/office/drawing/2014/main" id="{061E3DCF-620F-4A98-8BAB-8D77B463EF4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85CD8DD-ADD8-4E2D-8293-B898B4B708E8}" type="slidenum">
              <a:rPr lang="fr-FR" altLang="en-US"/>
              <a:pPr/>
              <a:t>‹N°›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6056504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533C9E1E-840B-41FE-AD62-C5615E794EE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9">
            <a:extLst>
              <a:ext uri="{FF2B5EF4-FFF2-40B4-BE49-F238E27FC236}">
                <a16:creationId xmlns:a16="http://schemas.microsoft.com/office/drawing/2014/main" id="{02F6E3D5-7198-486F-8E6B-19277ADA6AF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10">
            <a:extLst>
              <a:ext uri="{FF2B5EF4-FFF2-40B4-BE49-F238E27FC236}">
                <a16:creationId xmlns:a16="http://schemas.microsoft.com/office/drawing/2014/main" id="{8B33DF26-F4BA-44B6-A73C-132317008C8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7AF51E5-F724-415B-97FA-BDEA09EF9839}" type="slidenum">
              <a:rPr lang="fr-FR" altLang="en-US"/>
              <a:pPr/>
              <a:t>‹N°›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952196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solidFill>
          <a:srgbClr val="906D58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A5CFECF6-3A80-4FF5-8759-F7B04256F06B}"/>
              </a:ext>
            </a:extLst>
          </p:cNvPr>
          <p:cNvSpPr>
            <a:spLocks noChangeArrowheads="1"/>
          </p:cNvSpPr>
          <p:nvPr/>
        </p:nvSpPr>
        <p:spPr bwMode="ltGray">
          <a:xfrm>
            <a:off x="609600" y="228600"/>
            <a:ext cx="8239125" cy="6391275"/>
          </a:xfrm>
          <a:prstGeom prst="rect">
            <a:avLst/>
          </a:prstGeom>
          <a:solidFill>
            <a:srgbClr val="EDE7E3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kumimoji="1" lang="fr-FR" sz="2400"/>
          </a:p>
        </p:txBody>
      </p:sp>
      <p:sp>
        <p:nvSpPr>
          <p:cNvPr id="3075" name="Line 3">
            <a:extLst>
              <a:ext uri="{FF2B5EF4-FFF2-40B4-BE49-F238E27FC236}">
                <a16:creationId xmlns:a16="http://schemas.microsoft.com/office/drawing/2014/main" id="{EDE5D4F8-C2C5-4228-B798-B34880C7F6C3}"/>
              </a:ext>
            </a:extLst>
          </p:cNvPr>
          <p:cNvSpPr>
            <a:spLocks noChangeShapeType="1"/>
          </p:cNvSpPr>
          <p:nvPr/>
        </p:nvSpPr>
        <p:spPr bwMode="ltGray">
          <a:xfrm>
            <a:off x="1016000" y="1600200"/>
            <a:ext cx="7670800" cy="0"/>
          </a:xfrm>
          <a:prstGeom prst="line">
            <a:avLst/>
          </a:prstGeom>
          <a:noFill/>
          <a:ln w="317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fr-FR" sz="2400"/>
          </a:p>
        </p:txBody>
      </p:sp>
      <p:pic>
        <p:nvPicPr>
          <p:cNvPr id="1028" name="Picture 4" descr="A:\minispir.GIF">
            <a:extLst>
              <a:ext uri="{FF2B5EF4-FFF2-40B4-BE49-F238E27FC236}">
                <a16:creationId xmlns:a16="http://schemas.microsoft.com/office/drawing/2014/main" id="{B187D852-CBDC-4AB0-894F-794190459A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33"/>
          <a:stretch>
            <a:fillRect/>
          </a:stretch>
        </p:blipFill>
        <p:spPr bwMode="ltGray">
          <a:xfrm>
            <a:off x="0" y="50800"/>
            <a:ext cx="1181100" cy="405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 descr="A:\minispir.GIF">
            <a:extLst>
              <a:ext uri="{FF2B5EF4-FFF2-40B4-BE49-F238E27FC236}">
                <a16:creationId xmlns:a16="http://schemas.microsoft.com/office/drawing/2014/main" id="{71B6AD5D-B980-4A67-B942-DEF1643930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999"/>
          <a:stretch>
            <a:fillRect/>
          </a:stretch>
        </p:blipFill>
        <p:spPr bwMode="ltGray">
          <a:xfrm>
            <a:off x="0" y="4222750"/>
            <a:ext cx="1181100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6">
            <a:extLst>
              <a:ext uri="{FF2B5EF4-FFF2-40B4-BE49-F238E27FC236}">
                <a16:creationId xmlns:a16="http://schemas.microsoft.com/office/drawing/2014/main" id="{2D12D861-D2F4-4E11-8127-74052CA5EA6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81000"/>
            <a:ext cx="7620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US"/>
              <a:t>Cliquez pour modifier le style du titre du masque</a:t>
            </a:r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940ECD25-B632-4FEB-92B3-C35E7BDF835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752600"/>
            <a:ext cx="76200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US"/>
              <a:t>Cliquez pour modifier les styles du texte du masque</a:t>
            </a:r>
          </a:p>
          <a:p>
            <a:pPr lvl="1"/>
            <a:r>
              <a:rPr lang="fr-FR" altLang="en-US"/>
              <a:t>Deuxième niveau</a:t>
            </a:r>
          </a:p>
          <a:p>
            <a:pPr lvl="2"/>
            <a:r>
              <a:rPr lang="fr-FR" altLang="en-US"/>
              <a:t>Troisième niveau</a:t>
            </a:r>
          </a:p>
          <a:p>
            <a:pPr lvl="3"/>
            <a:r>
              <a:rPr lang="fr-FR" altLang="en-US"/>
              <a:t>Quatrième niveau</a:t>
            </a:r>
          </a:p>
          <a:p>
            <a:pPr lvl="4"/>
            <a:r>
              <a:rPr lang="fr-FR" altLang="en-US"/>
              <a:t>Cinquième niveau</a:t>
            </a:r>
          </a:p>
        </p:txBody>
      </p:sp>
      <p:sp>
        <p:nvSpPr>
          <p:cNvPr id="3080" name="Rectangle 8">
            <a:extLst>
              <a:ext uri="{FF2B5EF4-FFF2-40B4-BE49-F238E27FC236}">
                <a16:creationId xmlns:a16="http://schemas.microsoft.com/office/drawing/2014/main" id="{C9284903-8AFC-4B54-B9D9-36D352FEDDA3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14413" y="61071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81" name="Rectangle 9">
            <a:extLst>
              <a:ext uri="{FF2B5EF4-FFF2-40B4-BE49-F238E27FC236}">
                <a16:creationId xmlns:a16="http://schemas.microsoft.com/office/drawing/2014/main" id="{5059CEBF-C8A9-407C-AC12-0A97DA06F9A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52813" y="6107113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buFontTx/>
              <a:buNone/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82" name="Rectangle 10">
            <a:extLst>
              <a:ext uri="{FF2B5EF4-FFF2-40B4-BE49-F238E27FC236}">
                <a16:creationId xmlns:a16="http://schemas.microsoft.com/office/drawing/2014/main" id="{9C2E2F33-28D4-41BC-9340-7AF040FD6686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81813" y="61071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sz="1400"/>
            </a:lvl1pPr>
          </a:lstStyle>
          <a:p>
            <a:fld id="{C920DC31-0E06-4B9E-BDDB-707099A3E2A3}" type="slidenum">
              <a:rPr lang="fr-FR" altLang="en-US"/>
              <a:pPr/>
              <a:t>‹N°›</a:t>
            </a:fld>
            <a:endParaRPr lang="fr-F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3" r:id="rId2"/>
    <p:sldLayoutId id="2147483682" r:id="rId3"/>
    <p:sldLayoutId id="2147483681" r:id="rId4"/>
    <p:sldLayoutId id="2147483680" r:id="rId5"/>
    <p:sldLayoutId id="2147483679" r:id="rId6"/>
    <p:sldLayoutId id="2147483678" r:id="rId7"/>
    <p:sldLayoutId id="2147483677" r:id="rId8"/>
    <p:sldLayoutId id="2147483676" r:id="rId9"/>
    <p:sldLayoutId id="2147483675" r:id="rId10"/>
    <p:sldLayoutId id="214748367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Y8O5cf1ThBQ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>
            <a:extLst>
              <a:ext uri="{FF2B5EF4-FFF2-40B4-BE49-F238E27FC236}">
                <a16:creationId xmlns:a16="http://schemas.microsoft.com/office/drawing/2014/main" id="{F0102A2A-B72D-4ED3-AC2F-3856AE0E6A4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1571634"/>
            <a:ext cx="3733800" cy="4143382"/>
          </a:xfrm>
        </p:spPr>
        <p:txBody>
          <a:bodyPr/>
          <a:lstStyle/>
          <a:p>
            <a:pPr eaLnBrk="1" hangingPunct="1"/>
            <a:endParaRPr lang="fr-FR" altLang="en-US" sz="3600" b="1" dirty="0" smtClean="0">
              <a:solidFill>
                <a:srgbClr val="9933FF"/>
              </a:solidFill>
            </a:endParaRPr>
          </a:p>
          <a:p>
            <a:pPr eaLnBrk="1" hangingPunct="1"/>
            <a:r>
              <a:rPr lang="fr-FR" altLang="en-US" sz="3600" b="1" dirty="0" smtClean="0">
                <a:solidFill>
                  <a:srgbClr val="9933FF"/>
                </a:solidFill>
              </a:rPr>
              <a:t>COLLEGE</a:t>
            </a:r>
          </a:p>
          <a:p>
            <a:pPr eaLnBrk="1" hangingPunct="1"/>
            <a:r>
              <a:rPr lang="fr-FR" altLang="en-US" sz="3600" b="1" dirty="0" smtClean="0">
                <a:solidFill>
                  <a:srgbClr val="9933FF"/>
                </a:solidFill>
              </a:rPr>
              <a:t>Pierre</a:t>
            </a:r>
          </a:p>
          <a:p>
            <a:pPr eaLnBrk="1" hangingPunct="1"/>
            <a:r>
              <a:rPr lang="fr-FR" altLang="en-US" sz="3600" b="1" dirty="0" smtClean="0">
                <a:solidFill>
                  <a:srgbClr val="9933FF"/>
                </a:solidFill>
              </a:rPr>
              <a:t>SUC</a:t>
            </a:r>
          </a:p>
          <a:p>
            <a:pPr eaLnBrk="1" hangingPunct="1"/>
            <a:endParaRPr lang="fr-FR" altLang="en-US" sz="2800" b="1" dirty="0" smtClean="0">
              <a:solidFill>
                <a:srgbClr val="9933FF"/>
              </a:solidFill>
            </a:endParaRPr>
          </a:p>
          <a:p>
            <a:pPr eaLnBrk="1" hangingPunct="1"/>
            <a:r>
              <a:rPr lang="fr-FR" altLang="en-US" sz="1600" b="1" dirty="0" smtClean="0">
                <a:solidFill>
                  <a:srgbClr val="9933FF"/>
                </a:solidFill>
              </a:rPr>
              <a:t>****</a:t>
            </a:r>
          </a:p>
          <a:p>
            <a:pPr eaLnBrk="1" hangingPunct="1"/>
            <a:endParaRPr lang="fr-FR" altLang="en-US" sz="2800" b="1" dirty="0" smtClean="0">
              <a:solidFill>
                <a:srgbClr val="9933FF"/>
              </a:solidFill>
            </a:endParaRPr>
          </a:p>
          <a:p>
            <a:pPr eaLnBrk="1" hangingPunct="1"/>
            <a:r>
              <a:rPr lang="fr-FR" altLang="en-US" sz="1600" dirty="0" smtClean="0">
                <a:solidFill>
                  <a:srgbClr val="9933FF"/>
                </a:solidFill>
              </a:rPr>
              <a:t>Saint-Sulpice-la-Pointe</a:t>
            </a:r>
          </a:p>
          <a:p>
            <a:pPr eaLnBrk="1" hangingPunct="1"/>
            <a:endParaRPr lang="fr-FR" altLang="en-US" sz="1600" dirty="0" smtClean="0">
              <a:solidFill>
                <a:srgbClr val="9933FF"/>
              </a:solidFill>
            </a:endParaRPr>
          </a:p>
          <a:p>
            <a:pPr eaLnBrk="1" hangingPunct="1"/>
            <a:endParaRPr lang="fr-FR" altLang="en-US" sz="1600" dirty="0" smtClean="0">
              <a:solidFill>
                <a:srgbClr val="9933FF"/>
              </a:solidFill>
            </a:endParaRPr>
          </a:p>
          <a:p>
            <a:pPr eaLnBrk="1" hangingPunct="1"/>
            <a:r>
              <a:rPr lang="fr-FR" altLang="en-US" sz="1600" dirty="0" smtClean="0">
                <a:solidFill>
                  <a:srgbClr val="9933FF"/>
                </a:solidFill>
              </a:rPr>
              <a:t>2025/ 2026</a:t>
            </a:r>
            <a:endParaRPr lang="fr-FR" altLang="en-US" sz="1600" dirty="0" smtClean="0">
              <a:solidFill>
                <a:srgbClr val="9933FF"/>
              </a:solidFill>
            </a:endParaRPr>
          </a:p>
          <a:p>
            <a:pPr eaLnBrk="1" hangingPunct="1"/>
            <a:endParaRPr lang="fr-FR" altLang="en-US" sz="3600" b="1" dirty="0">
              <a:solidFill>
                <a:srgbClr val="9933FF"/>
              </a:solidFill>
            </a:endParaRPr>
          </a:p>
        </p:txBody>
      </p:sp>
      <p:pic>
        <p:nvPicPr>
          <p:cNvPr id="3076" name="Picture 4" descr="C:\Documents and Settings\viesco\Mes documents\Dropbox\1- Riscle\RISCLE 2013-2014\Conseil pédagogique\FIL\Médiation par les pairs\Médiation par les pairs.JPG">
            <a:extLst>
              <a:ext uri="{FF2B5EF4-FFF2-40B4-BE49-F238E27FC236}">
                <a16:creationId xmlns:a16="http://schemas.microsoft.com/office/drawing/2014/main" id="{6BC87272-4482-4AAD-9E9A-6E82F7F915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1388" y="228600"/>
            <a:ext cx="4181475" cy="640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3" name="Obj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1726274"/>
              </p:ext>
            </p:extLst>
          </p:nvPr>
        </p:nvGraphicFramePr>
        <p:xfrm>
          <a:off x="2421177" y="714356"/>
          <a:ext cx="872646" cy="11862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" r:id="rId4" imgW="1905266" imgH="2876190" progId="">
                  <p:embed/>
                </p:oleObj>
              </mc:Choice>
              <mc:Fallback>
                <p:oleObj r:id="rId4" imgW="1905266" imgH="2876190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21177" y="714356"/>
                        <a:ext cx="872646" cy="118625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928C3D2E-7A76-4349-8D1F-9BF9BE319A5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en-US" dirty="0" smtClean="0">
                <a:solidFill>
                  <a:srgbClr val="9933FF"/>
                </a:solidFill>
              </a:rPr>
              <a:t>Mode d’emploi</a:t>
            </a:r>
            <a:endParaRPr lang="fr-FR" altLang="en-US" dirty="0">
              <a:solidFill>
                <a:srgbClr val="9933FF"/>
              </a:solidFill>
            </a:endParaRPr>
          </a:p>
        </p:txBody>
      </p:sp>
      <p:sp>
        <p:nvSpPr>
          <p:cNvPr id="4" name="Flèche vers le bas 3"/>
          <p:cNvSpPr/>
          <p:nvPr/>
        </p:nvSpPr>
        <p:spPr bwMode="auto">
          <a:xfrm>
            <a:off x="4071966" y="2786058"/>
            <a:ext cx="428628" cy="500066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" name="Rectangle à coins arrondis 4"/>
          <p:cNvSpPr/>
          <p:nvPr/>
        </p:nvSpPr>
        <p:spPr bwMode="auto">
          <a:xfrm>
            <a:off x="3036115" y="2143116"/>
            <a:ext cx="2500330" cy="50006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Conflit: 2 élèves</a:t>
            </a:r>
          </a:p>
        </p:txBody>
      </p:sp>
      <p:sp>
        <p:nvSpPr>
          <p:cNvPr id="6" name="Rectangle à coins arrondis 5"/>
          <p:cNvSpPr/>
          <p:nvPr/>
        </p:nvSpPr>
        <p:spPr bwMode="auto">
          <a:xfrm>
            <a:off x="2500330" y="3429000"/>
            <a:ext cx="3571900" cy="50006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Se rendre à la Vie Scolaire</a:t>
            </a:r>
          </a:p>
        </p:txBody>
      </p:sp>
      <p:sp>
        <p:nvSpPr>
          <p:cNvPr id="7" name="Flèche droite 6"/>
          <p:cNvSpPr/>
          <p:nvPr/>
        </p:nvSpPr>
        <p:spPr bwMode="auto">
          <a:xfrm>
            <a:off x="5643602" y="2285992"/>
            <a:ext cx="357190" cy="214314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None/>
            </a:pPr>
            <a:endParaRPr lang="fr-FR" sz="2400" smtClean="0"/>
          </a:p>
        </p:txBody>
      </p:sp>
      <p:sp>
        <p:nvSpPr>
          <p:cNvPr id="8" name="ZoneTexte 7"/>
          <p:cNvSpPr txBox="1"/>
          <p:nvPr/>
        </p:nvSpPr>
        <p:spPr>
          <a:xfrm>
            <a:off x="6072230" y="2098974"/>
            <a:ext cx="1714511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fr-FR" sz="1800" dirty="0" smtClean="0"/>
              <a:t>Accord pour une médiation</a:t>
            </a:r>
            <a:endParaRPr lang="fr-FR" sz="1800" dirty="0"/>
          </a:p>
        </p:txBody>
      </p:sp>
      <p:sp>
        <p:nvSpPr>
          <p:cNvPr id="9" name="Flèche droite 8"/>
          <p:cNvSpPr/>
          <p:nvPr/>
        </p:nvSpPr>
        <p:spPr bwMode="auto">
          <a:xfrm>
            <a:off x="6215074" y="3544580"/>
            <a:ext cx="357190" cy="214314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None/>
            </a:pPr>
            <a:endParaRPr lang="fr-FR" sz="2400" smtClean="0"/>
          </a:p>
        </p:txBody>
      </p:sp>
      <p:sp>
        <p:nvSpPr>
          <p:cNvPr id="10" name="ZoneTexte 9"/>
          <p:cNvSpPr txBox="1"/>
          <p:nvPr/>
        </p:nvSpPr>
        <p:spPr>
          <a:xfrm>
            <a:off x="6572296" y="3228334"/>
            <a:ext cx="2000232" cy="840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fr-FR" sz="1800" dirty="0" smtClean="0"/>
              <a:t>Pour récupérer une invitation  (date / heure / lieu)</a:t>
            </a:r>
          </a:p>
        </p:txBody>
      </p:sp>
      <p:sp>
        <p:nvSpPr>
          <p:cNvPr id="11" name="Flèche vers le bas 10"/>
          <p:cNvSpPr/>
          <p:nvPr/>
        </p:nvSpPr>
        <p:spPr bwMode="auto">
          <a:xfrm>
            <a:off x="4071966" y="4071942"/>
            <a:ext cx="428628" cy="500066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Rectangle à coins arrondis 12"/>
          <p:cNvSpPr/>
          <p:nvPr/>
        </p:nvSpPr>
        <p:spPr bwMode="auto">
          <a:xfrm>
            <a:off x="2143140" y="4714884"/>
            <a:ext cx="4286280" cy="857256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Se rendre à la salle de médiation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1800" dirty="0" smtClean="0"/>
              <a:t>(à côté de la salle des Professeurs)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928C3D2E-7A76-4349-8D1F-9BF9BE319A5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en-US" dirty="0" smtClean="0">
                <a:solidFill>
                  <a:srgbClr val="9933FF"/>
                </a:solidFill>
              </a:rPr>
              <a:t>Exemple de séance de médiation</a:t>
            </a:r>
            <a:endParaRPr lang="fr-FR" altLang="en-US" dirty="0">
              <a:solidFill>
                <a:srgbClr val="9933FF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1259632" y="2924944"/>
            <a:ext cx="7618496" cy="14280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fr-FR" dirty="0" smtClean="0"/>
              <a:t>Lien vers une vidéo de médiation par les pairs:</a:t>
            </a:r>
          </a:p>
          <a:p>
            <a:pPr>
              <a:buNone/>
            </a:pPr>
            <a:r>
              <a:rPr lang="fr-FR" dirty="0" smtClean="0">
                <a:hlinkClick r:id="rId2"/>
              </a:rPr>
              <a:t>https://www.youtube.com/watch?v=Y8O5cf1ThBQ</a:t>
            </a:r>
            <a:endParaRPr lang="fr-FR" dirty="0" smtClean="0"/>
          </a:p>
          <a:p>
            <a:pPr>
              <a:buNone/>
            </a:pP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928C3D2E-7A76-4349-8D1F-9BF9BE319A5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1538" y="3071810"/>
            <a:ext cx="7620000" cy="1143000"/>
          </a:xfrm>
        </p:spPr>
        <p:txBody>
          <a:bodyPr/>
          <a:lstStyle/>
          <a:p>
            <a:r>
              <a:rPr lang="fr-FR" altLang="en-US" dirty="0" smtClean="0">
                <a:solidFill>
                  <a:srgbClr val="9933FF"/>
                </a:solidFill>
                <a:latin typeface="Segoe Script" pitchFamily="34" charset="0"/>
              </a:rPr>
              <a:t>MERCI POUR VOTRE</a:t>
            </a:r>
            <a:br>
              <a:rPr lang="fr-FR" altLang="en-US" dirty="0" smtClean="0">
                <a:solidFill>
                  <a:srgbClr val="9933FF"/>
                </a:solidFill>
                <a:latin typeface="Segoe Script" pitchFamily="34" charset="0"/>
              </a:rPr>
            </a:br>
            <a:r>
              <a:rPr lang="fr-FR" altLang="en-US" dirty="0" smtClean="0">
                <a:solidFill>
                  <a:srgbClr val="9933FF"/>
                </a:solidFill>
                <a:latin typeface="Segoe Script" pitchFamily="34" charset="0"/>
              </a:rPr>
              <a:t>ATTENTION!</a:t>
            </a:r>
            <a:endParaRPr lang="fr-FR" altLang="en-US" dirty="0">
              <a:solidFill>
                <a:srgbClr val="9933FF"/>
              </a:solidFill>
              <a:latin typeface="Segoe Scrip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7FA9433F-3A1D-452F-A476-6ABB9BD1654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altLang="en-US" dirty="0" smtClean="0">
                <a:solidFill>
                  <a:srgbClr val="9933FF"/>
                </a:solidFill>
              </a:rPr>
              <a:t>Conflit - Violence</a:t>
            </a:r>
            <a:endParaRPr lang="fr-FR" altLang="en-US" dirty="0">
              <a:solidFill>
                <a:srgbClr val="9933FF"/>
              </a:solidFill>
            </a:endParaRPr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18215CE7-2B35-4052-B634-135E2A6F27F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057275" y="1824038"/>
            <a:ext cx="5443551" cy="1247772"/>
          </a:xfrm>
        </p:spPr>
        <p:txBody>
          <a:bodyPr/>
          <a:lstStyle/>
          <a:p>
            <a:pPr eaLnBrk="1" hangingPunct="1">
              <a:buNone/>
            </a:pPr>
            <a:r>
              <a:rPr lang="fr-FR" altLang="en-US" sz="2400" dirty="0" smtClean="0"/>
              <a:t>Le </a:t>
            </a:r>
            <a:r>
              <a:rPr lang="fr-FR" altLang="en-US" sz="2400" b="1" dirty="0" smtClean="0">
                <a:solidFill>
                  <a:srgbClr val="0000CC"/>
                </a:solidFill>
              </a:rPr>
              <a:t>Conflit </a:t>
            </a:r>
            <a:r>
              <a:rPr lang="fr-FR" altLang="en-US" sz="2400" dirty="0" smtClean="0"/>
              <a:t>est un état d’opposition</a:t>
            </a:r>
          </a:p>
          <a:p>
            <a:pPr eaLnBrk="1" hangingPunct="1">
              <a:buNone/>
            </a:pPr>
            <a:r>
              <a:rPr lang="fr-FR" altLang="en-US" sz="2400" dirty="0" smtClean="0"/>
              <a:t>entre des personnes.</a:t>
            </a:r>
            <a:endParaRPr lang="fr-FR" altLang="en-US" sz="2400" dirty="0"/>
          </a:p>
        </p:txBody>
      </p:sp>
      <p:sp>
        <p:nvSpPr>
          <p:cNvPr id="7172" name="Text Box 4">
            <a:extLst>
              <a:ext uri="{FF2B5EF4-FFF2-40B4-BE49-F238E27FC236}">
                <a16:creationId xmlns:a16="http://schemas.microsoft.com/office/drawing/2014/main" id="{DE3E03D2-AEBD-4F22-9B91-3275155859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57554" y="3929066"/>
            <a:ext cx="485778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lnSpc>
                <a:spcPct val="100000"/>
              </a:lnSpc>
              <a:buNone/>
            </a:pPr>
            <a:r>
              <a:rPr lang="fr-FR" altLang="en-US" sz="2400" dirty="0" smtClean="0"/>
              <a:t>La</a:t>
            </a:r>
            <a:r>
              <a:rPr lang="fr-FR" altLang="en-US" sz="2400" b="1" dirty="0" smtClean="0">
                <a:solidFill>
                  <a:srgbClr val="0000CC"/>
                </a:solidFill>
              </a:rPr>
              <a:t> Violence </a:t>
            </a:r>
            <a:r>
              <a:rPr lang="fr-FR" altLang="en-US" sz="2400" dirty="0" smtClean="0"/>
              <a:t>est </a:t>
            </a:r>
            <a:r>
              <a:rPr lang="fr-FR" altLang="en-US" sz="2400" dirty="0"/>
              <a:t>le passage à </a:t>
            </a:r>
            <a:r>
              <a:rPr lang="fr-FR" altLang="en-US" sz="2400" dirty="0" smtClean="0"/>
              <a:t>l’acte (physique </a:t>
            </a:r>
            <a:r>
              <a:rPr lang="fr-FR" altLang="en-US" sz="2400" dirty="0"/>
              <a:t>ou oral).</a:t>
            </a:r>
            <a:endParaRPr lang="fr-FR" altLang="en-US" sz="1800" dirty="0"/>
          </a:p>
        </p:txBody>
      </p:sp>
      <p:pic>
        <p:nvPicPr>
          <p:cNvPr id="7173" name="Picture 6" descr="C:\Documents and Settings\viesco\Mes documents\Dropbox\1- Riscle\RISCLE 2013-2014\Conseil pédagogique\FIL\Médiation par les pairs\Violence ecole.bmp">
            <a:extLst>
              <a:ext uri="{FF2B5EF4-FFF2-40B4-BE49-F238E27FC236}">
                <a16:creationId xmlns:a16="http://schemas.microsoft.com/office/drawing/2014/main" id="{22C620E9-E0DE-4B91-BAAA-8CEC238434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51" b="7243"/>
          <a:stretch>
            <a:fillRect/>
          </a:stretch>
        </p:blipFill>
        <p:spPr bwMode="auto">
          <a:xfrm>
            <a:off x="1285852" y="3214686"/>
            <a:ext cx="1828800" cy="2286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7" descr="C:\Documents and Settings\viesco\Mes documents\Dropbox\1- Riscle\RISCLE 2013-2014\Conseil pédagogique\FIL\Médiation par les pairs\84959858_o.gif">
            <a:extLst>
              <a:ext uri="{FF2B5EF4-FFF2-40B4-BE49-F238E27FC236}">
                <a16:creationId xmlns:a16="http://schemas.microsoft.com/office/drawing/2014/main" id="{57F14260-E0C1-47EE-90E3-F5C0F8ACDA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6611" y="1643050"/>
            <a:ext cx="3408793" cy="178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5" name="Text Box 8">
            <a:extLst>
              <a:ext uri="{FF2B5EF4-FFF2-40B4-BE49-F238E27FC236}">
                <a16:creationId xmlns:a16="http://schemas.microsoft.com/office/drawing/2014/main" id="{CA8D8226-EA3B-44C1-9BDF-12E99F9042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3108" y="5643578"/>
            <a:ext cx="593408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fr-FR" altLang="en-US" sz="2400" b="1" i="1" dirty="0"/>
              <a:t>Pour que les conflits n’aboutissent pas à la violence, il faut les traiter immédiatement.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ED2AF4F7-ED0F-4CC4-9A03-84AAE009995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altLang="en-US" dirty="0">
                <a:solidFill>
                  <a:srgbClr val="9933FF"/>
                </a:solidFill>
              </a:rPr>
              <a:t>Définition des </a:t>
            </a:r>
            <a:r>
              <a:rPr lang="fr-FR" altLang="en-US" dirty="0" smtClean="0">
                <a:solidFill>
                  <a:srgbClr val="9933FF"/>
                </a:solidFill>
              </a:rPr>
              <a:t>termes:</a:t>
            </a:r>
            <a:br>
              <a:rPr lang="fr-FR" altLang="en-US" dirty="0" smtClean="0">
                <a:solidFill>
                  <a:srgbClr val="9933FF"/>
                </a:solidFill>
              </a:rPr>
            </a:br>
            <a:r>
              <a:rPr lang="fr-FR" altLang="en-US" dirty="0" smtClean="0">
                <a:solidFill>
                  <a:srgbClr val="9933FF"/>
                </a:solidFill>
              </a:rPr>
              <a:t>1. La médiation</a:t>
            </a:r>
            <a:endParaRPr lang="fr-FR" altLang="en-US" dirty="0">
              <a:solidFill>
                <a:srgbClr val="9933FF"/>
              </a:solidFill>
            </a:endParaRPr>
          </a:p>
        </p:txBody>
      </p:sp>
      <p:sp>
        <p:nvSpPr>
          <p:cNvPr id="8" name="Ellipse 7"/>
          <p:cNvSpPr/>
          <p:nvPr/>
        </p:nvSpPr>
        <p:spPr bwMode="auto">
          <a:xfrm>
            <a:off x="1500166" y="2964653"/>
            <a:ext cx="1500198" cy="1000132"/>
          </a:xfrm>
          <a:prstGeom prst="ellipse">
            <a:avLst/>
          </a:prstGeom>
          <a:solidFill>
            <a:schemeClr val="tx2">
              <a:lumMod val="50000"/>
              <a:lumOff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fr-FR" sz="2400" dirty="0" smtClean="0"/>
              <a:t>Petit 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fr-FR" sz="2400" dirty="0" smtClean="0"/>
              <a:t>conflit</a:t>
            </a:r>
          </a:p>
        </p:txBody>
      </p:sp>
      <p:sp>
        <p:nvSpPr>
          <p:cNvPr id="9" name="Ellipse 8"/>
          <p:cNvSpPr/>
          <p:nvPr/>
        </p:nvSpPr>
        <p:spPr bwMode="auto">
          <a:xfrm>
            <a:off x="6357950" y="2857496"/>
            <a:ext cx="1571636" cy="1214446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fr-FR" sz="2400" dirty="0" smtClean="0"/>
              <a:t>Solutions 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fr-FR" sz="2400" dirty="0" smtClean="0"/>
              <a:t>pacifiques</a:t>
            </a:r>
          </a:p>
        </p:txBody>
      </p:sp>
      <p:sp>
        <p:nvSpPr>
          <p:cNvPr id="15" name="Rectangle 14"/>
          <p:cNvSpPr/>
          <p:nvPr/>
        </p:nvSpPr>
        <p:spPr bwMode="auto">
          <a:xfrm>
            <a:off x="3786182" y="3929066"/>
            <a:ext cx="1571636" cy="571504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Communication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non violente</a:t>
            </a:r>
          </a:p>
        </p:txBody>
      </p:sp>
      <p:sp>
        <p:nvSpPr>
          <p:cNvPr id="16" name="Rectangle 15"/>
          <p:cNvSpPr/>
          <p:nvPr/>
        </p:nvSpPr>
        <p:spPr bwMode="auto">
          <a:xfrm>
            <a:off x="3786182" y="4572008"/>
            <a:ext cx="1571636" cy="35719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Ecoute</a:t>
            </a:r>
          </a:p>
        </p:txBody>
      </p:sp>
      <p:grpSp>
        <p:nvGrpSpPr>
          <p:cNvPr id="18" name="Groupe 17"/>
          <p:cNvGrpSpPr/>
          <p:nvPr/>
        </p:nvGrpSpPr>
        <p:grpSpPr>
          <a:xfrm>
            <a:off x="6467722" y="3786190"/>
            <a:ext cx="1992424" cy="2324502"/>
            <a:chOff x="6467722" y="4000504"/>
            <a:chExt cx="1992424" cy="2324502"/>
          </a:xfrm>
        </p:grpSpPr>
        <p:pic>
          <p:nvPicPr>
            <p:cNvPr id="8196" name="Picture 4" descr="C:\Documents and Settings\viesco\Mes documents\Dropbox\1- Riscle\RISCLE 2013-2014\Conseil pédagogique\FIL\Médiation par les pairs\3 gugus.jpg">
              <a:extLst>
                <a:ext uri="{FF2B5EF4-FFF2-40B4-BE49-F238E27FC236}">
                  <a16:creationId xmlns:a16="http://schemas.microsoft.com/office/drawing/2014/main" id="{55A0CB64-67F9-4372-9FFD-8FBE29096D2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67722" y="4868210"/>
              <a:ext cx="1992424" cy="1456796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Ellipse 12"/>
            <p:cNvSpPr/>
            <p:nvPr/>
          </p:nvSpPr>
          <p:spPr bwMode="auto">
            <a:xfrm>
              <a:off x="7143768" y="4000504"/>
              <a:ext cx="1214446" cy="928694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fr-FR" sz="1800" dirty="0" smtClean="0"/>
                <a:t>Gagnant-</a:t>
              </a:r>
            </a:p>
            <a:p>
              <a:pPr algn="ctr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fr-FR" sz="1800" dirty="0" smtClean="0"/>
                <a:t>gagnant</a:t>
              </a:r>
            </a:p>
          </p:txBody>
        </p:sp>
      </p:grpSp>
      <p:grpSp>
        <p:nvGrpSpPr>
          <p:cNvPr id="22" name="Groupe 21"/>
          <p:cNvGrpSpPr/>
          <p:nvPr/>
        </p:nvGrpSpPr>
        <p:grpSpPr>
          <a:xfrm>
            <a:off x="3428992" y="2143116"/>
            <a:ext cx="2500330" cy="1785950"/>
            <a:chOff x="3428992" y="2143116"/>
            <a:chExt cx="2500330" cy="1785950"/>
          </a:xfrm>
        </p:grpSpPr>
        <p:sp>
          <p:nvSpPr>
            <p:cNvPr id="10" name="Flèche droite 9"/>
            <p:cNvSpPr/>
            <p:nvPr/>
          </p:nvSpPr>
          <p:spPr bwMode="auto">
            <a:xfrm>
              <a:off x="3428992" y="3000372"/>
              <a:ext cx="2500330" cy="928694"/>
            </a:xfrm>
            <a:prstGeom prst="rightArrow">
              <a:avLst>
                <a:gd name="adj1" fmla="val 50000"/>
                <a:gd name="adj2" fmla="val 45591"/>
              </a:avLst>
            </a:pr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24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Médiation</a:t>
              </a:r>
            </a:p>
          </p:txBody>
        </p:sp>
        <p:pic>
          <p:nvPicPr>
            <p:cNvPr id="15362" name="Picture 2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7F7F7"/>
                </a:clrFrom>
                <a:clrTo>
                  <a:srgbClr val="F7F7F7">
                    <a:alpha val="0"/>
                  </a:srgbClr>
                </a:clrTo>
              </a:clrChange>
            </a:blip>
            <a:srcRect l="42277" t="60547" r="43448" b="18945"/>
            <a:stretch>
              <a:fillRect/>
            </a:stretch>
          </p:blipFill>
          <p:spPr bwMode="auto">
            <a:xfrm>
              <a:off x="3830405" y="2143116"/>
              <a:ext cx="1455975" cy="11759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20" name="Rectangle 19"/>
          <p:cNvSpPr/>
          <p:nvPr/>
        </p:nvSpPr>
        <p:spPr bwMode="auto">
          <a:xfrm>
            <a:off x="3786182" y="5429264"/>
            <a:ext cx="1571636" cy="35719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Respect</a:t>
            </a:r>
          </a:p>
        </p:txBody>
      </p:sp>
      <p:sp>
        <p:nvSpPr>
          <p:cNvPr id="21" name="Rectangle 20"/>
          <p:cNvSpPr/>
          <p:nvPr/>
        </p:nvSpPr>
        <p:spPr bwMode="auto">
          <a:xfrm>
            <a:off x="3786182" y="5000636"/>
            <a:ext cx="1571636" cy="35719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Reformulation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5" grpId="0" animBg="1"/>
      <p:bldP spid="16" grpId="0" animBg="1"/>
      <p:bldP spid="20" grpId="1" animBg="1"/>
      <p:bldP spid="21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7C2963E9-271C-4C73-B8B6-EF8A3D59865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altLang="en-US" dirty="0">
                <a:solidFill>
                  <a:srgbClr val="9933FF"/>
                </a:solidFill>
              </a:rPr>
              <a:t>Définition des </a:t>
            </a:r>
            <a:r>
              <a:rPr lang="fr-FR" altLang="en-US" dirty="0" smtClean="0">
                <a:solidFill>
                  <a:srgbClr val="9933FF"/>
                </a:solidFill>
              </a:rPr>
              <a:t>termes:</a:t>
            </a:r>
            <a:br>
              <a:rPr lang="fr-FR" altLang="en-US" dirty="0" smtClean="0">
                <a:solidFill>
                  <a:srgbClr val="9933FF"/>
                </a:solidFill>
              </a:rPr>
            </a:br>
            <a:r>
              <a:rPr lang="fr-FR" altLang="en-US" dirty="0" smtClean="0">
                <a:solidFill>
                  <a:srgbClr val="9933FF"/>
                </a:solidFill>
              </a:rPr>
              <a:t>2. Les pairs</a:t>
            </a:r>
            <a:endParaRPr lang="fr-FR" altLang="en-US" dirty="0">
              <a:solidFill>
                <a:srgbClr val="9933FF"/>
              </a:solidFill>
            </a:endParaRPr>
          </a:p>
        </p:txBody>
      </p:sp>
      <p:grpSp>
        <p:nvGrpSpPr>
          <p:cNvPr id="16" name="Groupe 15"/>
          <p:cNvGrpSpPr/>
          <p:nvPr/>
        </p:nvGrpSpPr>
        <p:grpSpPr>
          <a:xfrm>
            <a:off x="2714612" y="1857364"/>
            <a:ext cx="4572032" cy="4572032"/>
            <a:chOff x="2714612" y="1857364"/>
            <a:chExt cx="4572032" cy="4572032"/>
          </a:xfrm>
        </p:grpSpPr>
        <p:sp>
          <p:nvSpPr>
            <p:cNvPr id="6" name="Ellipse 5"/>
            <p:cNvSpPr/>
            <p:nvPr/>
          </p:nvSpPr>
          <p:spPr bwMode="auto">
            <a:xfrm>
              <a:off x="2714612" y="1857364"/>
              <a:ext cx="4572032" cy="4572032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" name="ZoneTexte 6"/>
            <p:cNvSpPr txBox="1"/>
            <p:nvPr/>
          </p:nvSpPr>
          <p:spPr>
            <a:xfrm>
              <a:off x="4143372" y="2143116"/>
              <a:ext cx="1760418" cy="4801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fr-FR" b="1" dirty="0" smtClean="0">
                  <a:solidFill>
                    <a:schemeClr val="bg1"/>
                  </a:solidFill>
                </a:rPr>
                <a:t>Médiation</a:t>
              </a:r>
              <a:endParaRPr lang="fr-FR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8" name="Ellipse 7"/>
          <p:cNvSpPr/>
          <p:nvPr/>
        </p:nvSpPr>
        <p:spPr bwMode="auto">
          <a:xfrm>
            <a:off x="4250529" y="3643314"/>
            <a:ext cx="1500198" cy="1000132"/>
          </a:xfrm>
          <a:prstGeom prst="ellipse">
            <a:avLst/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2400" dirty="0" smtClean="0"/>
              <a:t>Elèves</a:t>
            </a:r>
            <a:endParaRPr kumimoji="0" lang="fr-F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Rectangle à coins arrondis 11"/>
          <p:cNvSpPr/>
          <p:nvPr/>
        </p:nvSpPr>
        <p:spPr bwMode="auto">
          <a:xfrm>
            <a:off x="3143240" y="2928934"/>
            <a:ext cx="1214446" cy="500066"/>
          </a:xfrm>
          <a:prstGeom prst="roundRect">
            <a:avLst>
              <a:gd name="adj" fmla="val 30896"/>
            </a:avLst>
          </a:prstGeom>
          <a:solidFill>
            <a:schemeClr val="accent3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fr-FR" sz="2400" dirty="0" smtClean="0"/>
              <a:t>PAR</a:t>
            </a:r>
          </a:p>
        </p:txBody>
      </p:sp>
      <p:sp>
        <p:nvSpPr>
          <p:cNvPr id="13" name="Rectangle à coins arrondis 12"/>
          <p:cNvSpPr/>
          <p:nvPr/>
        </p:nvSpPr>
        <p:spPr bwMode="auto">
          <a:xfrm>
            <a:off x="5643570" y="2928934"/>
            <a:ext cx="1214446" cy="500066"/>
          </a:xfrm>
          <a:prstGeom prst="roundRect">
            <a:avLst>
              <a:gd name="adj" fmla="val 30896"/>
            </a:avLst>
          </a:prstGeom>
          <a:solidFill>
            <a:schemeClr val="accent3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fr-FR" sz="2400" dirty="0" smtClean="0"/>
              <a:t>POUR</a:t>
            </a:r>
          </a:p>
        </p:txBody>
      </p:sp>
      <p:sp>
        <p:nvSpPr>
          <p:cNvPr id="14" name="Rectangle à coins arrondis 13"/>
          <p:cNvSpPr/>
          <p:nvPr/>
        </p:nvSpPr>
        <p:spPr bwMode="auto">
          <a:xfrm>
            <a:off x="3143240" y="4857760"/>
            <a:ext cx="1214446" cy="500066"/>
          </a:xfrm>
          <a:prstGeom prst="roundRect">
            <a:avLst>
              <a:gd name="adj" fmla="val 30896"/>
            </a:avLst>
          </a:prstGeom>
          <a:solidFill>
            <a:schemeClr val="accent3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fr-FR" sz="2400" dirty="0" smtClean="0"/>
              <a:t>ENTRE</a:t>
            </a:r>
          </a:p>
        </p:txBody>
      </p:sp>
      <p:sp>
        <p:nvSpPr>
          <p:cNvPr id="17" name="Rectangle à coins arrondis 16"/>
          <p:cNvSpPr/>
          <p:nvPr/>
        </p:nvSpPr>
        <p:spPr bwMode="auto">
          <a:xfrm>
            <a:off x="5643570" y="4857760"/>
            <a:ext cx="1214446" cy="500066"/>
          </a:xfrm>
          <a:prstGeom prst="roundRect">
            <a:avLst>
              <a:gd name="adj" fmla="val 30896"/>
            </a:avLst>
          </a:prstGeom>
          <a:solidFill>
            <a:schemeClr val="accent3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fr-FR" sz="2400" dirty="0" smtClean="0"/>
              <a:t>AVEC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  <p:bldP spid="13" grpId="0" animBg="1"/>
      <p:bldP spid="14" grpId="0" animBg="1"/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60C969C5-9778-4239-A75F-281DD797562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altLang="en-US" dirty="0" smtClean="0">
                <a:solidFill>
                  <a:srgbClr val="9933FF"/>
                </a:solidFill>
              </a:rPr>
              <a:t>Les bases de la médiation</a:t>
            </a:r>
            <a:endParaRPr lang="fr-FR" altLang="en-US" dirty="0">
              <a:solidFill>
                <a:srgbClr val="9933FF"/>
              </a:solidFill>
            </a:endParaRPr>
          </a:p>
        </p:txBody>
      </p:sp>
      <p:pic>
        <p:nvPicPr>
          <p:cNvPr id="6" name="Picture 4" descr="C:\Documents and Settings\viesco\Mes documents\Dropbox\1- Riscle\RISCLE 2013-2014\Conseil pédagogique\FIL\Médiation par les pairs\mediation personnages manga.jpg">
            <a:extLst>
              <a:ext uri="{FF2B5EF4-FFF2-40B4-BE49-F238E27FC236}">
                <a16:creationId xmlns:a16="http://schemas.microsoft.com/office/drawing/2014/main" id="{0B09E2F3-0645-4798-9D25-730275D47D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723"/>
          <a:stretch>
            <a:fillRect/>
          </a:stretch>
        </p:blipFill>
        <p:spPr bwMode="auto">
          <a:xfrm>
            <a:off x="4572000" y="2902336"/>
            <a:ext cx="1285884" cy="2763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 descr="C:\Documents and Settings\viesco\Mes documents\Dropbox\1- Riscle\RISCLE 2013-2014\Conseil pédagogique\FIL\Médiation par les pairs\mediation personnages manga.jpg">
            <a:extLst>
              <a:ext uri="{FF2B5EF4-FFF2-40B4-BE49-F238E27FC236}">
                <a16:creationId xmlns:a16="http://schemas.microsoft.com/office/drawing/2014/main" id="{0B09E2F3-0645-4798-9D25-730275D47D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027"/>
          <a:stretch>
            <a:fillRect/>
          </a:stretch>
        </p:blipFill>
        <p:spPr bwMode="auto">
          <a:xfrm>
            <a:off x="5786446" y="2759460"/>
            <a:ext cx="1321296" cy="2763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4114807" y="1714488"/>
            <a:ext cx="3491661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fr-FR" sz="2400" dirty="0" smtClean="0"/>
              <a:t>« Petit »conflit </a:t>
            </a:r>
            <a:r>
              <a:rPr lang="fr-FR" sz="2400" dirty="0" smtClean="0">
                <a:sym typeface="Wingdings" pitchFamily="2" charset="2"/>
              </a:rPr>
              <a:t> 2 élèves</a:t>
            </a:r>
            <a:endParaRPr lang="fr-FR" sz="2400" dirty="0"/>
          </a:p>
        </p:txBody>
      </p:sp>
      <p:grpSp>
        <p:nvGrpSpPr>
          <p:cNvPr id="16" name="Groupe 15"/>
          <p:cNvGrpSpPr/>
          <p:nvPr/>
        </p:nvGrpSpPr>
        <p:grpSpPr>
          <a:xfrm>
            <a:off x="3929058" y="2786058"/>
            <a:ext cx="3357586" cy="3471660"/>
            <a:chOff x="3025917" y="2214554"/>
            <a:chExt cx="3357586" cy="3471660"/>
          </a:xfrm>
        </p:grpSpPr>
        <p:pic>
          <p:nvPicPr>
            <p:cNvPr id="7" name="Picture 4" descr="C:\Documents and Settings\viesco\Mes documents\Dropbox\1- Riscle\RISCLE 2013-2014\Conseil pédagogique\FIL\Médiation par les pairs\mediation personnages manga.jpg">
              <a:extLst>
                <a:ext uri="{FF2B5EF4-FFF2-40B4-BE49-F238E27FC236}">
                  <a16:creationId xmlns:a16="http://schemas.microsoft.com/office/drawing/2014/main" id="{0B09E2F3-0645-4798-9D25-730275D47DC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277" r="24168"/>
            <a:stretch>
              <a:fillRect/>
            </a:stretch>
          </p:blipFill>
          <p:spPr bwMode="auto">
            <a:xfrm>
              <a:off x="3714744" y="2214554"/>
              <a:ext cx="2571768" cy="2763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ZoneTexte 10"/>
            <p:cNvSpPr txBox="1"/>
            <p:nvPr/>
          </p:nvSpPr>
          <p:spPr>
            <a:xfrm>
              <a:off x="3025917" y="5316882"/>
              <a:ext cx="32624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buNone/>
              </a:pPr>
              <a:r>
                <a:rPr lang="fr-FR" sz="2000" dirty="0" smtClean="0"/>
                <a:t>Doivent accepter la médiation</a:t>
              </a:r>
              <a:endParaRPr lang="fr-FR" sz="2000" dirty="0"/>
            </a:p>
          </p:txBody>
        </p:sp>
        <p:cxnSp>
          <p:nvCxnSpPr>
            <p:cNvPr id="13" name="Connecteur droit avec flèche 12"/>
            <p:cNvCxnSpPr>
              <a:stCxn id="11" idx="0"/>
            </p:cNvCxnSpPr>
            <p:nvPr/>
          </p:nvCxnSpPr>
          <p:spPr bwMode="auto">
            <a:xfrm rot="16200000" flipV="1">
              <a:off x="3670626" y="4330374"/>
              <a:ext cx="530560" cy="1442455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5" name="Connecteur droit avec flèche 14"/>
            <p:cNvCxnSpPr>
              <a:stCxn id="11" idx="0"/>
            </p:cNvCxnSpPr>
            <p:nvPr/>
          </p:nvCxnSpPr>
          <p:spPr bwMode="auto">
            <a:xfrm rot="5400000" flipH="1" flipV="1">
              <a:off x="5255038" y="4188417"/>
              <a:ext cx="530560" cy="172637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24" name="Groupe 23"/>
          <p:cNvGrpSpPr/>
          <p:nvPr/>
        </p:nvGrpSpPr>
        <p:grpSpPr>
          <a:xfrm>
            <a:off x="3143240" y="2143116"/>
            <a:ext cx="5360763" cy="3357586"/>
            <a:chOff x="3143240" y="2143116"/>
            <a:chExt cx="5360763" cy="3357586"/>
          </a:xfrm>
        </p:grpSpPr>
        <p:sp>
          <p:nvSpPr>
            <p:cNvPr id="18" name="Rectangle à coins arrondis 17"/>
            <p:cNvSpPr/>
            <p:nvPr/>
          </p:nvSpPr>
          <p:spPr bwMode="auto">
            <a:xfrm>
              <a:off x="4686154" y="2857496"/>
              <a:ext cx="2357454" cy="2643206"/>
            </a:xfrm>
            <a:prstGeom prst="roundRect">
              <a:avLst>
                <a:gd name="adj" fmla="val 10299"/>
              </a:avLst>
            </a:prstGeom>
            <a:solidFill>
              <a:schemeClr val="accent6">
                <a:lumMod val="60000"/>
                <a:lumOff val="40000"/>
                <a:alpha val="51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9" name="ZoneTexte 18"/>
            <p:cNvSpPr txBox="1"/>
            <p:nvPr/>
          </p:nvSpPr>
          <p:spPr>
            <a:xfrm>
              <a:off x="3143240" y="2143116"/>
              <a:ext cx="5360763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buNone/>
              </a:pPr>
              <a:r>
                <a:rPr lang="fr-FR" sz="2000" b="1" dirty="0" smtClean="0">
                  <a:solidFill>
                    <a:srgbClr val="00B0F0"/>
                  </a:solidFill>
                </a:rPr>
                <a:t>Engagements des médiateurs:</a:t>
              </a:r>
            </a:p>
            <a:p>
              <a:pPr algn="ctr">
                <a:buNone/>
              </a:pPr>
              <a:r>
                <a:rPr lang="fr-FR" sz="2000" b="1" dirty="0" smtClean="0">
                  <a:solidFill>
                    <a:srgbClr val="00B0F0"/>
                  </a:solidFill>
                </a:rPr>
                <a:t>Neutralité, écoute, confidentialité, bienveillance</a:t>
              </a:r>
              <a:endParaRPr lang="fr-FR" sz="2000" b="1" dirty="0">
                <a:solidFill>
                  <a:srgbClr val="00B0F0"/>
                </a:solidFill>
              </a:endParaRPr>
            </a:p>
          </p:txBody>
        </p:sp>
      </p:grpSp>
      <p:grpSp>
        <p:nvGrpSpPr>
          <p:cNvPr id="23" name="Groupe 22"/>
          <p:cNvGrpSpPr/>
          <p:nvPr/>
        </p:nvGrpSpPr>
        <p:grpSpPr>
          <a:xfrm>
            <a:off x="1071538" y="2857496"/>
            <a:ext cx="7429552" cy="2687539"/>
            <a:chOff x="1071538" y="2857496"/>
            <a:chExt cx="7429552" cy="2687539"/>
          </a:xfrm>
        </p:grpSpPr>
        <p:sp>
          <p:nvSpPr>
            <p:cNvPr id="20" name="Rectangle à coins arrondis 19"/>
            <p:cNvSpPr/>
            <p:nvPr/>
          </p:nvSpPr>
          <p:spPr bwMode="auto">
            <a:xfrm>
              <a:off x="7143768" y="2857496"/>
              <a:ext cx="1357322" cy="2643206"/>
            </a:xfrm>
            <a:prstGeom prst="roundRect">
              <a:avLst/>
            </a:prstGeom>
            <a:solidFill>
              <a:srgbClr val="00B050">
                <a:alpha val="51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1" name="Rectangle à coins arrondis 20"/>
            <p:cNvSpPr/>
            <p:nvPr/>
          </p:nvSpPr>
          <p:spPr bwMode="auto">
            <a:xfrm>
              <a:off x="3214678" y="2857496"/>
              <a:ext cx="1357322" cy="2643206"/>
            </a:xfrm>
            <a:prstGeom prst="roundRect">
              <a:avLst/>
            </a:prstGeom>
            <a:solidFill>
              <a:srgbClr val="00B050">
                <a:alpha val="51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2" name="ZoneTexte 21"/>
            <p:cNvSpPr txBox="1"/>
            <p:nvPr/>
          </p:nvSpPr>
          <p:spPr>
            <a:xfrm>
              <a:off x="1071538" y="2928934"/>
              <a:ext cx="2571768" cy="26161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fr-FR" sz="2000" b="1" dirty="0" smtClean="0">
                  <a:solidFill>
                    <a:srgbClr val="00B050"/>
                  </a:solidFill>
                </a:rPr>
                <a:t>Engagements des médiés:</a:t>
              </a:r>
            </a:p>
            <a:p>
              <a:pPr>
                <a:buFont typeface="Wingdings" pitchFamily="2" charset="2"/>
                <a:buChar char="§"/>
              </a:pPr>
              <a:r>
                <a:rPr lang="fr-FR" sz="2000" b="1" dirty="0" smtClean="0">
                  <a:solidFill>
                    <a:srgbClr val="00B050"/>
                  </a:solidFill>
                </a:rPr>
                <a:t> vérité,</a:t>
              </a:r>
            </a:p>
            <a:p>
              <a:pPr>
                <a:buFont typeface="Wingdings" pitchFamily="2" charset="2"/>
                <a:buChar char="§"/>
              </a:pPr>
              <a:r>
                <a:rPr lang="fr-FR" sz="2000" b="1" dirty="0" smtClean="0">
                  <a:solidFill>
                    <a:srgbClr val="00B050"/>
                  </a:solidFill>
                </a:rPr>
                <a:t> respect,</a:t>
              </a:r>
            </a:p>
            <a:p>
              <a:pPr>
                <a:buFont typeface="Wingdings" pitchFamily="2" charset="2"/>
                <a:buChar char="§"/>
              </a:pPr>
              <a:r>
                <a:rPr lang="fr-FR" sz="2000" b="1" dirty="0" smtClean="0">
                  <a:solidFill>
                    <a:srgbClr val="00B050"/>
                  </a:solidFill>
                </a:rPr>
                <a:t> confidentialité,</a:t>
              </a:r>
            </a:p>
            <a:p>
              <a:pPr>
                <a:buFont typeface="Wingdings" pitchFamily="2" charset="2"/>
                <a:buChar char="§"/>
              </a:pPr>
              <a:r>
                <a:rPr lang="fr-FR" sz="2000" b="1" dirty="0" smtClean="0">
                  <a:solidFill>
                    <a:srgbClr val="00B050"/>
                  </a:solidFill>
                </a:rPr>
                <a:t> écoute, </a:t>
              </a:r>
            </a:p>
            <a:p>
              <a:pPr>
                <a:buFont typeface="Wingdings" pitchFamily="2" charset="2"/>
                <a:buChar char="§"/>
              </a:pPr>
              <a:r>
                <a:rPr lang="fr-FR" sz="2000" b="1" dirty="0" smtClean="0">
                  <a:solidFill>
                    <a:srgbClr val="00B050"/>
                  </a:solidFill>
                </a:rPr>
                <a:t> recherche d’une solution</a:t>
              </a:r>
              <a:endParaRPr lang="fr-FR" sz="2000" b="1" dirty="0">
                <a:solidFill>
                  <a:srgbClr val="00B05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1.79463E-6 L -0.12621 0.00115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" y="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4.14431E-6 L 0.11702 0.00116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FADE2DD0-C2AE-43AC-9663-1CCDD9C7482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altLang="en-US" dirty="0">
                <a:solidFill>
                  <a:srgbClr val="9933FF"/>
                </a:solidFill>
              </a:rPr>
              <a:t>Le rôle du </a:t>
            </a:r>
            <a:r>
              <a:rPr lang="fr-FR" altLang="en-US" dirty="0" smtClean="0">
                <a:solidFill>
                  <a:srgbClr val="9933FF"/>
                </a:solidFill>
              </a:rPr>
              <a:t>médiateur                    </a:t>
            </a:r>
            <a:endParaRPr lang="fr-FR" altLang="en-US" dirty="0">
              <a:solidFill>
                <a:srgbClr val="9933FF"/>
              </a:solidFill>
            </a:endParaRPr>
          </a:p>
        </p:txBody>
      </p:sp>
      <p:pic>
        <p:nvPicPr>
          <p:cNvPr id="13316" name="Picture 4" descr="C:\Documents and Settings\viesco\Mes documents\Dropbox\1- Riscle\RISCLE 2013-2014\Conseil pédagogique\FIL\Médiation par les pairs\Images\médiateur.png">
            <a:extLst>
              <a:ext uri="{FF2B5EF4-FFF2-40B4-BE49-F238E27FC236}">
                <a16:creationId xmlns:a16="http://schemas.microsoft.com/office/drawing/2014/main" id="{DF96E8C9-307E-4140-9827-46BED36749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7604" y="2786058"/>
            <a:ext cx="5223354" cy="324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 bwMode="auto">
          <a:xfrm>
            <a:off x="5000628" y="1714488"/>
            <a:ext cx="3214710" cy="500066"/>
          </a:xfrm>
          <a:prstGeom prst="wedgeRectCallout">
            <a:avLst>
              <a:gd name="adj1" fmla="val -38435"/>
              <a:gd name="adj2" fmla="val 162981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Expliquez-moi</a:t>
            </a:r>
            <a:r>
              <a:rPr kumimoji="0" lang="fr-FR" sz="2000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le conflit</a:t>
            </a:r>
            <a:endParaRPr kumimoji="0" lang="fr-FR" sz="2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1142976" y="6072206"/>
            <a:ext cx="1785950" cy="357190"/>
          </a:xfrm>
          <a:prstGeom prst="rect">
            <a:avLst/>
          </a:prstGeom>
          <a:solidFill>
            <a:srgbClr val="9933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reflection blurRad="6350" stA="52000" endA="300" endPos="35000" dir="5400000" sy="-100000" algn="bl" rotWithShape="0"/>
          </a:effec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Ecoute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3047989" y="6072206"/>
            <a:ext cx="1785950" cy="357190"/>
          </a:xfrm>
          <a:prstGeom prst="rect">
            <a:avLst/>
          </a:prstGeom>
          <a:solidFill>
            <a:srgbClr val="9933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reflection blurRad="6350" stA="52000" endA="300" endPos="35000" dir="5400000" sy="-100000" algn="bl" rotWithShape="0"/>
          </a:effec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Reformulation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4953002" y="6072206"/>
            <a:ext cx="1785950" cy="357190"/>
          </a:xfrm>
          <a:prstGeom prst="rect">
            <a:avLst/>
          </a:prstGeom>
          <a:solidFill>
            <a:srgbClr val="9933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reflection blurRad="6350" stA="52000" endA="300" endPos="35000" dir="5400000" sy="-100000" algn="bl" rotWithShape="0"/>
          </a:effec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Respect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6858016" y="6072206"/>
            <a:ext cx="1785950" cy="357190"/>
          </a:xfrm>
          <a:prstGeom prst="rect">
            <a:avLst/>
          </a:prstGeom>
          <a:solidFill>
            <a:srgbClr val="9933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reflection blurRad="6350" stA="52000" endA="300" endPos="35000" dir="5400000" sy="-100000" algn="bl" rotWithShape="0"/>
          </a:effec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Communication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1643042" y="1714488"/>
            <a:ext cx="3214710" cy="428628"/>
          </a:xfrm>
          <a:prstGeom prst="wedgeRectCallout">
            <a:avLst>
              <a:gd name="adj1" fmla="val 41379"/>
              <a:gd name="adj2" fmla="val 217906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Exprimez vos émotions</a:t>
            </a:r>
          </a:p>
        </p:txBody>
      </p:sp>
      <p:sp>
        <p:nvSpPr>
          <p:cNvPr id="11" name="Rectangle 10"/>
          <p:cNvSpPr/>
          <p:nvPr/>
        </p:nvSpPr>
        <p:spPr bwMode="auto">
          <a:xfrm>
            <a:off x="5475242" y="2536025"/>
            <a:ext cx="2714644" cy="714380"/>
          </a:xfrm>
          <a:prstGeom prst="wedgeRectCallout">
            <a:avLst>
              <a:gd name="adj1" fmla="val -39441"/>
              <a:gd name="adj2" fmla="val 117131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Quels</a:t>
            </a:r>
            <a:r>
              <a:rPr kumimoji="0" lang="fr-FR" sz="2000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sont vos besoins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000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et attentes?</a:t>
            </a:r>
            <a:endParaRPr kumimoji="0" lang="fr-FR" sz="2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1393009" y="2250273"/>
            <a:ext cx="3214710" cy="642942"/>
          </a:xfrm>
          <a:prstGeom prst="wedgeRectCallout">
            <a:avLst>
              <a:gd name="adj1" fmla="val 42228"/>
              <a:gd name="adj2" fmla="val 16123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2000" i="1" dirty="0" smtClean="0"/>
              <a:t>Recherchons des solutions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2000" i="1" dirty="0" smtClean="0"/>
              <a:t>ensemble …</a:t>
            </a:r>
          </a:p>
        </p:txBody>
      </p:sp>
      <p:grpSp>
        <p:nvGrpSpPr>
          <p:cNvPr id="18" name="Groupe 17"/>
          <p:cNvGrpSpPr/>
          <p:nvPr/>
        </p:nvGrpSpPr>
        <p:grpSpPr>
          <a:xfrm>
            <a:off x="3011102" y="3886796"/>
            <a:ext cx="4074110" cy="278192"/>
            <a:chOff x="3011102" y="3886796"/>
            <a:chExt cx="4074110" cy="278192"/>
          </a:xfrm>
        </p:grpSpPr>
        <p:sp>
          <p:nvSpPr>
            <p:cNvPr id="15" name="Forme libre 14"/>
            <p:cNvSpPr/>
            <p:nvPr/>
          </p:nvSpPr>
          <p:spPr bwMode="auto">
            <a:xfrm rot="956821">
              <a:off x="3011102" y="4012588"/>
              <a:ext cx="529988" cy="152400"/>
            </a:xfrm>
            <a:custGeom>
              <a:avLst/>
              <a:gdLst>
                <a:gd name="connsiteX0" fmla="*/ 47767 w 529988"/>
                <a:gd name="connsiteY0" fmla="*/ 29570 h 152400"/>
                <a:gd name="connsiteX1" fmla="*/ 184245 w 529988"/>
                <a:gd name="connsiteY1" fmla="*/ 138752 h 152400"/>
                <a:gd name="connsiteX2" fmla="*/ 375314 w 529988"/>
                <a:gd name="connsiteY2" fmla="*/ 111456 h 152400"/>
                <a:gd name="connsiteX3" fmla="*/ 470848 w 529988"/>
                <a:gd name="connsiteY3" fmla="*/ 15922 h 152400"/>
                <a:gd name="connsiteX4" fmla="*/ 47767 w 529988"/>
                <a:gd name="connsiteY4" fmla="*/ 2957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9988" h="152400">
                  <a:moveTo>
                    <a:pt x="47767" y="29570"/>
                  </a:moveTo>
                  <a:cubicBezTo>
                    <a:pt x="0" y="50042"/>
                    <a:pt x="129654" y="125104"/>
                    <a:pt x="184245" y="138752"/>
                  </a:cubicBezTo>
                  <a:cubicBezTo>
                    <a:pt x="238836" y="152400"/>
                    <a:pt x="327547" y="131928"/>
                    <a:pt x="375314" y="111456"/>
                  </a:cubicBezTo>
                  <a:cubicBezTo>
                    <a:pt x="423081" y="90984"/>
                    <a:pt x="529988" y="31844"/>
                    <a:pt x="470848" y="15922"/>
                  </a:cubicBezTo>
                  <a:cubicBezTo>
                    <a:pt x="411708" y="0"/>
                    <a:pt x="95534" y="9098"/>
                    <a:pt x="47767" y="29570"/>
                  </a:cubicBezTo>
                  <a:close/>
                </a:path>
              </a:pathLst>
            </a:cu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6" name="Forme libre 15"/>
            <p:cNvSpPr/>
            <p:nvPr/>
          </p:nvSpPr>
          <p:spPr bwMode="auto">
            <a:xfrm rot="469602">
              <a:off x="6579916" y="3886796"/>
              <a:ext cx="505296" cy="188294"/>
            </a:xfrm>
            <a:custGeom>
              <a:avLst/>
              <a:gdLst>
                <a:gd name="connsiteX0" fmla="*/ 47767 w 529988"/>
                <a:gd name="connsiteY0" fmla="*/ 29570 h 152400"/>
                <a:gd name="connsiteX1" fmla="*/ 184245 w 529988"/>
                <a:gd name="connsiteY1" fmla="*/ 138752 h 152400"/>
                <a:gd name="connsiteX2" fmla="*/ 375314 w 529988"/>
                <a:gd name="connsiteY2" fmla="*/ 111456 h 152400"/>
                <a:gd name="connsiteX3" fmla="*/ 470848 w 529988"/>
                <a:gd name="connsiteY3" fmla="*/ 15922 h 152400"/>
                <a:gd name="connsiteX4" fmla="*/ 47767 w 529988"/>
                <a:gd name="connsiteY4" fmla="*/ 2957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9988" h="152400">
                  <a:moveTo>
                    <a:pt x="47767" y="29570"/>
                  </a:moveTo>
                  <a:cubicBezTo>
                    <a:pt x="0" y="50042"/>
                    <a:pt x="129654" y="125104"/>
                    <a:pt x="184245" y="138752"/>
                  </a:cubicBezTo>
                  <a:cubicBezTo>
                    <a:pt x="238836" y="152400"/>
                    <a:pt x="327547" y="131928"/>
                    <a:pt x="375314" y="111456"/>
                  </a:cubicBezTo>
                  <a:cubicBezTo>
                    <a:pt x="423081" y="90984"/>
                    <a:pt x="529988" y="31844"/>
                    <a:pt x="470848" y="15922"/>
                  </a:cubicBezTo>
                  <a:cubicBezTo>
                    <a:pt x="411708" y="0"/>
                    <a:pt x="95534" y="9098"/>
                    <a:pt x="47767" y="29570"/>
                  </a:cubicBezTo>
                  <a:close/>
                </a:path>
              </a:pathLst>
            </a:cu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7" grpId="0" animBg="1"/>
      <p:bldP spid="8" grpId="0" animBg="1"/>
      <p:bldP spid="9" grpId="0" animBg="1"/>
      <p:bldP spid="10" grpId="0" animBg="1"/>
      <p:bldP spid="10" grpId="1" animBg="1"/>
      <p:bldP spid="11" grpId="0" animBg="1"/>
      <p:bldP spid="11" grpId="1" animBg="1"/>
      <p:bldP spid="13" grpId="0" animBg="1"/>
      <p:bldP spid="13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id="{C5EB09C6-F448-4C75-BFE8-1CBCC64CBE5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66800" y="381000"/>
            <a:ext cx="7620000" cy="1066800"/>
          </a:xfrm>
        </p:spPr>
        <p:txBody>
          <a:bodyPr/>
          <a:lstStyle/>
          <a:p>
            <a:pPr eaLnBrk="1" hangingPunct="1"/>
            <a:r>
              <a:rPr lang="fr-FR" altLang="en-US" dirty="0">
                <a:solidFill>
                  <a:srgbClr val="9933FF"/>
                </a:solidFill>
              </a:rPr>
              <a:t>Ce que le médiateur n’est </a:t>
            </a:r>
            <a:r>
              <a:rPr lang="fr-FR" altLang="en-US" dirty="0" smtClean="0">
                <a:solidFill>
                  <a:srgbClr val="9933FF"/>
                </a:solidFill>
              </a:rPr>
              <a:t>pas…</a:t>
            </a:r>
            <a:endParaRPr lang="fr-FR" altLang="en-US" sz="4000" b="1" u="sng" dirty="0"/>
          </a:p>
        </p:txBody>
      </p:sp>
      <p:grpSp>
        <p:nvGrpSpPr>
          <p:cNvPr id="11" name="Groupe 10"/>
          <p:cNvGrpSpPr/>
          <p:nvPr/>
        </p:nvGrpSpPr>
        <p:grpSpPr>
          <a:xfrm>
            <a:off x="1714480" y="1714488"/>
            <a:ext cx="1975708" cy="2209195"/>
            <a:chOff x="1857356" y="1803451"/>
            <a:chExt cx="1975708" cy="2209195"/>
          </a:xfrm>
        </p:grpSpPr>
        <p:pic>
          <p:nvPicPr>
            <p:cNvPr id="12292" name="Picture 5" descr="C:\Documents and Settings\viesco\Mes documents\Dropbox\1- Riscle\RISCLE 2013-2014\Conseil pédagogique\FIL\Médiation par les pairs\pas juge.JPG">
              <a:extLst>
                <a:ext uri="{FF2B5EF4-FFF2-40B4-BE49-F238E27FC236}">
                  <a16:creationId xmlns:a16="http://schemas.microsoft.com/office/drawing/2014/main" id="{2D240308-0A4F-4DB6-9135-9C2820504B1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57356" y="1803451"/>
              <a:ext cx="1975708" cy="18389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5" name="Text Box 9">
              <a:extLst>
                <a:ext uri="{FF2B5EF4-FFF2-40B4-BE49-F238E27FC236}">
                  <a16:creationId xmlns:a16="http://schemas.microsoft.com/office/drawing/2014/main" id="{4199E727-08F1-4308-AA2F-469ABEB1C66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85984" y="3643314"/>
              <a:ext cx="128588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buFontTx/>
                <a:buNone/>
              </a:pPr>
              <a:r>
                <a:rPr lang="fr-FR" altLang="en-US" sz="2000" dirty="0" smtClean="0"/>
                <a:t>Un </a:t>
              </a:r>
              <a:r>
                <a:rPr lang="fr-FR" altLang="en-US" sz="2000" dirty="0"/>
                <a:t>juge </a:t>
              </a:r>
            </a:p>
          </p:txBody>
        </p:sp>
      </p:grpSp>
      <p:grpSp>
        <p:nvGrpSpPr>
          <p:cNvPr id="14" name="Groupe 13"/>
          <p:cNvGrpSpPr/>
          <p:nvPr/>
        </p:nvGrpSpPr>
        <p:grpSpPr>
          <a:xfrm>
            <a:off x="5364618" y="4143380"/>
            <a:ext cx="2636406" cy="2241479"/>
            <a:chOff x="4874136" y="4201565"/>
            <a:chExt cx="2636406" cy="2241479"/>
          </a:xfrm>
        </p:grpSpPr>
        <p:pic>
          <p:nvPicPr>
            <p:cNvPr id="12294" name="Picture 7" descr="C:\Documents and Settings\viesco\Mes documents\Dropbox\1- Riscle\RISCLE 2013-2014\Conseil pédagogique\FIL\Médiation par les pairs\Images\pas enquêteur.JPG">
              <a:extLst>
                <a:ext uri="{FF2B5EF4-FFF2-40B4-BE49-F238E27FC236}">
                  <a16:creationId xmlns:a16="http://schemas.microsoft.com/office/drawing/2014/main" id="{833AD937-FCEB-4C6C-8A5E-E5A98FEBC83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74136" y="4201565"/>
              <a:ext cx="2636406" cy="18389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6" name="Text Box 11">
              <a:extLst>
                <a:ext uri="{FF2B5EF4-FFF2-40B4-BE49-F238E27FC236}">
                  <a16:creationId xmlns:a16="http://schemas.microsoft.com/office/drawing/2014/main" id="{8A487A82-5506-4039-9EC7-D4110CFF841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84812" y="6042934"/>
              <a:ext cx="22050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r>
                <a:rPr lang="fr-FR" altLang="en-US" sz="1800" dirty="0" smtClean="0"/>
                <a:t>Un </a:t>
              </a:r>
              <a:r>
                <a:rPr lang="fr-FR" altLang="en-US" sz="2000" dirty="0" smtClean="0"/>
                <a:t>enquêteur</a:t>
              </a:r>
              <a:endParaRPr lang="fr-FR" altLang="en-US" sz="1800" dirty="0"/>
            </a:p>
          </p:txBody>
        </p:sp>
      </p:grpSp>
      <p:grpSp>
        <p:nvGrpSpPr>
          <p:cNvPr id="13" name="Groupe 12"/>
          <p:cNvGrpSpPr/>
          <p:nvPr/>
        </p:nvGrpSpPr>
        <p:grpSpPr>
          <a:xfrm>
            <a:off x="1647820" y="4143380"/>
            <a:ext cx="1995486" cy="2257103"/>
            <a:chOff x="1731326" y="4201565"/>
            <a:chExt cx="1995486" cy="2257103"/>
          </a:xfrm>
        </p:grpSpPr>
        <p:pic>
          <p:nvPicPr>
            <p:cNvPr id="12291" name="Picture 4" descr="C:\Documents and Settings\viesco\Mes documents\Dropbox\1- Riscle\RISCLE 2013-2014\Conseil pédagogique\FIL\Médiation par les pairs\pas avocat.JPG">
              <a:extLst>
                <a:ext uri="{FF2B5EF4-FFF2-40B4-BE49-F238E27FC236}">
                  <a16:creationId xmlns:a16="http://schemas.microsoft.com/office/drawing/2014/main" id="{1E4BEA37-7219-4684-AA8A-7FEEEBECD33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45113" y="4201565"/>
              <a:ext cx="1439549" cy="18389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7" name="Text Box 13">
              <a:extLst>
                <a:ext uri="{FF2B5EF4-FFF2-40B4-BE49-F238E27FC236}">
                  <a16:creationId xmlns:a16="http://schemas.microsoft.com/office/drawing/2014/main" id="{8BD58872-EB87-4244-BA90-95F0237F69F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31326" y="6058558"/>
              <a:ext cx="1995486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r>
                <a:rPr lang="fr-FR" altLang="en-US" sz="2000" dirty="0" smtClean="0"/>
                <a:t>Un avocat</a:t>
              </a:r>
              <a:endParaRPr lang="fr-FR" altLang="en-US" sz="2000" dirty="0"/>
            </a:p>
          </p:txBody>
        </p:sp>
      </p:grpSp>
      <p:grpSp>
        <p:nvGrpSpPr>
          <p:cNvPr id="12" name="Groupe 11"/>
          <p:cNvGrpSpPr/>
          <p:nvPr/>
        </p:nvGrpSpPr>
        <p:grpSpPr>
          <a:xfrm>
            <a:off x="5250756" y="1714488"/>
            <a:ext cx="2750268" cy="2197053"/>
            <a:chOff x="5036442" y="1803451"/>
            <a:chExt cx="2750268" cy="2197053"/>
          </a:xfrm>
        </p:grpSpPr>
        <p:pic>
          <p:nvPicPr>
            <p:cNvPr id="12293" name="Picture 6" descr="C:\Documents and Settings\viesco\Mes documents\Dropbox\1- Riscle\RISCLE 2013-2014\Conseil pédagogique\FIL\Médiation par les pairs\pas psy.bmp">
              <a:extLst>
                <a:ext uri="{FF2B5EF4-FFF2-40B4-BE49-F238E27FC236}">
                  <a16:creationId xmlns:a16="http://schemas.microsoft.com/office/drawing/2014/main" id="{139C71BA-741A-4965-916E-A418B57B2AB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36442" y="1803451"/>
              <a:ext cx="2750268" cy="18389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8" name="Text Box 14">
              <a:extLst>
                <a:ext uri="{FF2B5EF4-FFF2-40B4-BE49-F238E27FC236}">
                  <a16:creationId xmlns:a16="http://schemas.microsoft.com/office/drawing/2014/main" id="{90A67EDC-4037-4E37-BC94-F8F8EEAC41C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43504" y="3631172"/>
              <a:ext cx="253840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buFontTx/>
                <a:buNone/>
              </a:pPr>
              <a:r>
                <a:rPr lang="fr-FR" altLang="en-US" sz="2000" dirty="0" smtClean="0"/>
                <a:t>Un psychologue</a:t>
              </a:r>
              <a:endParaRPr lang="fr-FR" altLang="en-US" sz="18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BC125895-C506-417E-AE81-8E2B92C10E3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altLang="en-US" dirty="0" smtClean="0">
                <a:solidFill>
                  <a:srgbClr val="9933FF"/>
                </a:solidFill>
              </a:rPr>
              <a:t>Objectifs de la médiation</a:t>
            </a:r>
            <a:r>
              <a:rPr lang="fr-FR" altLang="en-US" dirty="0" smtClean="0"/>
              <a:t> </a:t>
            </a:r>
            <a:endParaRPr lang="fr-FR" altLang="en-US" dirty="0"/>
          </a:p>
        </p:txBody>
      </p:sp>
      <p:graphicFrame>
        <p:nvGraphicFramePr>
          <p:cNvPr id="4" name="Diagramme 3"/>
          <p:cNvGraphicFramePr/>
          <p:nvPr/>
        </p:nvGraphicFramePr>
        <p:xfrm>
          <a:off x="1285852" y="1656698"/>
          <a:ext cx="7429520" cy="49460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026">
            <a:extLst>
              <a:ext uri="{FF2B5EF4-FFF2-40B4-BE49-F238E27FC236}">
                <a16:creationId xmlns:a16="http://schemas.microsoft.com/office/drawing/2014/main" id="{745CDC97-CDDE-4A76-8652-9C39B8BAC0E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en-US" dirty="0" smtClean="0">
                <a:solidFill>
                  <a:srgbClr val="9933FF"/>
                </a:solidFill>
              </a:rPr>
              <a:t>Calendrier</a:t>
            </a:r>
            <a:endParaRPr lang="fr-FR" altLang="en-US" dirty="0">
              <a:solidFill>
                <a:srgbClr val="9933FF"/>
              </a:solidFill>
            </a:endParaRPr>
          </a:p>
        </p:txBody>
      </p:sp>
      <p:sp>
        <p:nvSpPr>
          <p:cNvPr id="20483" name="Rectangle 1027">
            <a:extLst>
              <a:ext uri="{FF2B5EF4-FFF2-40B4-BE49-F238E27FC236}">
                <a16:creationId xmlns:a16="http://schemas.microsoft.com/office/drawing/2014/main" id="{0BB6C4C8-63EA-4C5C-A027-D478722C15E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214414" y="1857364"/>
            <a:ext cx="7720042" cy="4319606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fr-FR" altLang="en-US" sz="2000" b="1" u="sng" dirty="0" smtClean="0">
                <a:solidFill>
                  <a:srgbClr val="0000CC"/>
                </a:solidFill>
              </a:rPr>
              <a:t>Novembre </a:t>
            </a:r>
            <a:r>
              <a:rPr lang="fr-FR" altLang="en-US" sz="2000" b="1" u="sng" dirty="0" smtClean="0">
                <a:solidFill>
                  <a:srgbClr val="0000CC"/>
                </a:solidFill>
              </a:rPr>
              <a:t>2025</a:t>
            </a:r>
            <a:endParaRPr lang="fr-FR" altLang="en-US" sz="2000" b="1" u="sng" dirty="0">
              <a:solidFill>
                <a:srgbClr val="0000CC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fr-FR" altLang="en-US" sz="2000" dirty="0" smtClean="0"/>
              <a:t>Information </a:t>
            </a:r>
            <a:r>
              <a:rPr lang="fr-FR" altLang="en-US" sz="2000" dirty="0" smtClean="0"/>
              <a:t>des élèves de 6ème</a:t>
            </a:r>
            <a:endParaRPr lang="fr-FR" altLang="en-US" sz="2000" dirty="0" smtClean="0"/>
          </a:p>
          <a:p>
            <a:pPr>
              <a:lnSpc>
                <a:spcPct val="90000"/>
              </a:lnSpc>
              <a:buFontTx/>
              <a:buNone/>
            </a:pPr>
            <a:endParaRPr lang="fr-FR" altLang="en-US" sz="2000" b="1" u="sng" dirty="0" smtClean="0">
              <a:solidFill>
                <a:srgbClr val="0000CC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endParaRPr lang="fr-FR" altLang="en-US" sz="2000" dirty="0" smtClean="0"/>
          </a:p>
          <a:p>
            <a:pPr>
              <a:lnSpc>
                <a:spcPct val="90000"/>
              </a:lnSpc>
              <a:buFontTx/>
              <a:buNone/>
            </a:pPr>
            <a:endParaRPr lang="fr-FR" altLang="en-US" sz="2000" dirty="0" smtClean="0"/>
          </a:p>
          <a:p>
            <a:pPr>
              <a:lnSpc>
                <a:spcPct val="90000"/>
              </a:lnSpc>
              <a:buFontTx/>
              <a:buNone/>
            </a:pPr>
            <a:endParaRPr lang="fr-FR" altLang="en-US" sz="2000" b="1" u="sng" dirty="0" smtClean="0"/>
          </a:p>
          <a:p>
            <a:pPr>
              <a:lnSpc>
                <a:spcPct val="90000"/>
              </a:lnSpc>
              <a:buFontTx/>
              <a:buNone/>
            </a:pPr>
            <a:endParaRPr lang="fr-FR" altLang="en-US" sz="2000" b="1" u="sng" dirty="0" smtClean="0"/>
          </a:p>
          <a:p>
            <a:pPr>
              <a:lnSpc>
                <a:spcPct val="90000"/>
              </a:lnSpc>
              <a:buFontTx/>
              <a:buNone/>
            </a:pPr>
            <a:r>
              <a:rPr lang="fr-FR" altLang="en-US" sz="2000" b="1" u="sng" dirty="0" smtClean="0"/>
              <a:t>  </a:t>
            </a:r>
          </a:p>
          <a:p>
            <a:pPr>
              <a:lnSpc>
                <a:spcPct val="90000"/>
              </a:lnSpc>
              <a:buFontTx/>
              <a:buNone/>
            </a:pPr>
            <a:endParaRPr lang="fr-FR" altLang="en-US" sz="2000" dirty="0" smtClean="0"/>
          </a:p>
          <a:p>
            <a:pPr>
              <a:lnSpc>
                <a:spcPct val="90000"/>
              </a:lnSpc>
              <a:buFontTx/>
              <a:buNone/>
            </a:pPr>
            <a:endParaRPr lang="fr-FR" altLang="en-US" sz="2000" dirty="0" smtClean="0"/>
          </a:p>
          <a:p>
            <a:pPr>
              <a:lnSpc>
                <a:spcPct val="90000"/>
              </a:lnSpc>
              <a:buFontTx/>
              <a:buNone/>
            </a:pPr>
            <a:endParaRPr lang="fr-FR" altLang="en-US" sz="2000" dirty="0" smtClean="0"/>
          </a:p>
          <a:p>
            <a:pPr>
              <a:lnSpc>
                <a:spcPct val="90000"/>
              </a:lnSpc>
              <a:buFontTx/>
              <a:buNone/>
            </a:pPr>
            <a:endParaRPr lang="fr-FR" altLang="en-US" sz="2000" dirty="0"/>
          </a:p>
          <a:p>
            <a:pPr>
              <a:lnSpc>
                <a:spcPct val="90000"/>
              </a:lnSpc>
              <a:buFontTx/>
              <a:buNone/>
            </a:pPr>
            <a:r>
              <a:rPr lang="fr-FR" altLang="en-US" sz="2000" dirty="0"/>
              <a:t> </a:t>
            </a:r>
          </a:p>
        </p:txBody>
      </p:sp>
      <p:grpSp>
        <p:nvGrpSpPr>
          <p:cNvPr id="7" name="Groupe 6"/>
          <p:cNvGrpSpPr/>
          <p:nvPr/>
        </p:nvGrpSpPr>
        <p:grpSpPr>
          <a:xfrm>
            <a:off x="6643702" y="4929198"/>
            <a:ext cx="2068586" cy="1606544"/>
            <a:chOff x="6858016" y="5214950"/>
            <a:chExt cx="1854272" cy="1392230"/>
          </a:xfrm>
        </p:grpSpPr>
        <p:pic>
          <p:nvPicPr>
            <p:cNvPr id="20484" name="Picture 1028" descr="C:\Documents and Settings\viesco\Mes documents\Dropbox\1- Riscle\RISCLE 2013-2014\Conseil pédagogique\FIL\Médiation par les pairs\Images\Objectifs 2013.bmp">
              <a:extLst>
                <a:ext uri="{FF2B5EF4-FFF2-40B4-BE49-F238E27FC236}">
                  <a16:creationId xmlns:a16="http://schemas.microsoft.com/office/drawing/2014/main" id="{6CACAFB0-3EF8-42FE-955A-C260416F333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58016" y="5214950"/>
              <a:ext cx="1854272" cy="1392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ZoneTexte 5"/>
            <p:cNvSpPr txBox="1"/>
            <p:nvPr/>
          </p:nvSpPr>
          <p:spPr>
            <a:xfrm rot="645056">
              <a:off x="7929586" y="5757497"/>
              <a:ext cx="524503" cy="258532"/>
            </a:xfrm>
            <a:prstGeom prst="rect">
              <a:avLst/>
            </a:prstGeom>
            <a:solidFill>
              <a:schemeClr val="accent3"/>
            </a:solidFill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fr-FR" sz="1200" dirty="0" smtClean="0">
                  <a:solidFill>
                    <a:srgbClr val="0000CC"/>
                  </a:solidFill>
                  <a:latin typeface="Arial" pitchFamily="34" charset="0"/>
                  <a:cs typeface="Arial" pitchFamily="34" charset="0"/>
                </a:rPr>
                <a:t>2021</a:t>
              </a:r>
              <a:endParaRPr lang="fr-FR" sz="12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ahier à spirale">
  <a:themeElements>
    <a:clrScheme name="Cahier à spirale 1">
      <a:dk1>
        <a:srgbClr val="000000"/>
      </a:dk1>
      <a:lt1>
        <a:srgbClr val="FEFDE3"/>
      </a:lt1>
      <a:dk2>
        <a:srgbClr val="221304"/>
      </a:dk2>
      <a:lt2>
        <a:srgbClr val="CBBD83"/>
      </a:lt2>
      <a:accent1>
        <a:srgbClr val="A1BD69"/>
      </a:accent1>
      <a:accent2>
        <a:srgbClr val="3694B6"/>
      </a:accent2>
      <a:accent3>
        <a:srgbClr val="FEFEEF"/>
      </a:accent3>
      <a:accent4>
        <a:srgbClr val="000000"/>
      </a:accent4>
      <a:accent5>
        <a:srgbClr val="CDDBB9"/>
      </a:accent5>
      <a:accent6>
        <a:srgbClr val="3086A5"/>
      </a:accent6>
      <a:hlink>
        <a:srgbClr val="660066"/>
      </a:hlink>
      <a:folHlink>
        <a:srgbClr val="666699"/>
      </a:folHlink>
    </a:clrScheme>
    <a:fontScheme name="Cahier à spiral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Cahier à spirale 1">
        <a:dk1>
          <a:srgbClr val="000000"/>
        </a:dk1>
        <a:lt1>
          <a:srgbClr val="FEFDE3"/>
        </a:lt1>
        <a:dk2>
          <a:srgbClr val="221304"/>
        </a:dk2>
        <a:lt2>
          <a:srgbClr val="CBBD83"/>
        </a:lt2>
        <a:accent1>
          <a:srgbClr val="A1BD69"/>
        </a:accent1>
        <a:accent2>
          <a:srgbClr val="3694B6"/>
        </a:accent2>
        <a:accent3>
          <a:srgbClr val="FEFEEF"/>
        </a:accent3>
        <a:accent4>
          <a:srgbClr val="000000"/>
        </a:accent4>
        <a:accent5>
          <a:srgbClr val="CDDBB9"/>
        </a:accent5>
        <a:accent6>
          <a:srgbClr val="3086A5"/>
        </a:accent6>
        <a:hlink>
          <a:srgbClr val="6600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hier à spirale 2">
        <a:dk1>
          <a:srgbClr val="000000"/>
        </a:dk1>
        <a:lt1>
          <a:srgbClr val="FFFFFF"/>
        </a:lt1>
        <a:dk2>
          <a:srgbClr val="221304"/>
        </a:dk2>
        <a:lt2>
          <a:srgbClr val="CBBD83"/>
        </a:lt2>
        <a:accent1>
          <a:srgbClr val="A1BD69"/>
        </a:accent1>
        <a:accent2>
          <a:srgbClr val="3694B6"/>
        </a:accent2>
        <a:accent3>
          <a:srgbClr val="FFFFFF"/>
        </a:accent3>
        <a:accent4>
          <a:srgbClr val="000000"/>
        </a:accent4>
        <a:accent5>
          <a:srgbClr val="CDDBB9"/>
        </a:accent5>
        <a:accent6>
          <a:srgbClr val="3086A5"/>
        </a:accent6>
        <a:hlink>
          <a:srgbClr val="6600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hier à spirale 3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Designs\Cahier à spirale.pot</Template>
  <TotalTime>1636</TotalTime>
  <Words>296</Words>
  <Application>Microsoft Office PowerPoint</Application>
  <PresentationFormat>Affichage à l'écran (4:3)</PresentationFormat>
  <Paragraphs>97</Paragraphs>
  <Slides>12</Slides>
  <Notes>1</Notes>
  <HiddenSlides>0</HiddenSlides>
  <MMClips>0</MMClips>
  <ScaleCrop>false</ScaleCrop>
  <HeadingPairs>
    <vt:vector size="8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0</vt:i4>
      </vt:variant>
      <vt:variant>
        <vt:lpstr>Titres des diapositives</vt:lpstr>
      </vt:variant>
      <vt:variant>
        <vt:i4>12</vt:i4>
      </vt:variant>
    </vt:vector>
  </HeadingPairs>
  <TitlesOfParts>
    <vt:vector size="18" baseType="lpstr">
      <vt:lpstr>Arial</vt:lpstr>
      <vt:lpstr>Calibri</vt:lpstr>
      <vt:lpstr>Segoe Script</vt:lpstr>
      <vt:lpstr>Times New Roman</vt:lpstr>
      <vt:lpstr>Wingdings</vt:lpstr>
      <vt:lpstr>Cahier à spirale</vt:lpstr>
      <vt:lpstr>Présentation PowerPoint</vt:lpstr>
      <vt:lpstr>Conflit - Violence</vt:lpstr>
      <vt:lpstr>Définition des termes: 1. La médiation</vt:lpstr>
      <vt:lpstr>Définition des termes: 2. Les pairs</vt:lpstr>
      <vt:lpstr>Les bases de la médiation</vt:lpstr>
      <vt:lpstr>Le rôle du médiateur                    </vt:lpstr>
      <vt:lpstr>Ce que le médiateur n’est pas…</vt:lpstr>
      <vt:lpstr>Objectifs de la médiation </vt:lpstr>
      <vt:lpstr>Calendrier</vt:lpstr>
      <vt:lpstr>Mode d’emploi</vt:lpstr>
      <vt:lpstr>Exemple de séance de médiation</vt:lpstr>
      <vt:lpstr>MERCI POUR VOTRE ATTENTION!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Conseil pédagogique du mardi 28 janvier 2014</dc:title>
  <dc:creator>PPEP</dc:creator>
  <cp:lastModifiedBy>cpe</cp:lastModifiedBy>
  <cp:revision>163</cp:revision>
  <dcterms:created xsi:type="dcterms:W3CDTF">2014-01-07T11:37:42Z</dcterms:created>
  <dcterms:modified xsi:type="dcterms:W3CDTF">2025-10-16T06:46:22Z</dcterms:modified>
</cp:coreProperties>
</file>