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9" r:id="rId14"/>
    <p:sldId id="270" r:id="rId15"/>
  </p:sldIdLst>
  <p:sldSz cx="14630400" cy="8229600"/>
  <p:notesSz cx="8229600" cy="14630400"/>
  <p:embeddedFontLst>
    <p:embeddedFont>
      <p:font typeface="Fraunces Extra Bold" panose="020B0604020202020204" charset="0"/>
      <p:regular r:id="rId17"/>
    </p:embeddedFont>
    <p:embeddedFont>
      <p:font typeface="Nobile" panose="020B0604020202020204" charset="0"/>
      <p:regular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Inter Medium" panose="020B0604020202020204" charset="0"/>
      <p:regular r:id="rId23"/>
    </p:embeddedFont>
    <p:embeddedFont>
      <p:font typeface="DM Sans Semi Bold" panose="020B0604020202020204" charset="0"/>
      <p:regular r:id="rId24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71" d="100"/>
          <a:sy n="71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338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616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95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32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9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0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c-toulouse.fr/cio-d-albi-12181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rvice-public.fr/particuliers/vosdroits/F3270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onisep.fr/orientation/le-college/calendrier-de-l-orientation-apres-la-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hyperlink" Target="https://pierre-suc-saint-sulpice.mon-ent-occitanie.fr/orientation/blog.do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pierre-suc-saint-sulpice.mon-ent-occitanie.fr/orientation/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hyperlink" Target="https://www.onisep.fr/la-voie-professionnell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hyperlink" Target="https://www.onisep.fr/formation/apres-la-3-la-voie-generale-et-technologique/qu-est-ce-que-la-voie-generale-et-technologique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s://www.onisep.fr/vers-l-emploi/alternance/alternance-apprentissage-vos-questions-nos-reponse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isep.fr/orientation/le-college/apres-la-3-telechargez-le-guide-gratuit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ite-scolaire-mazamet.mon-ent-occitanie.fr/accueil-des-lycees/theatre/theatre-contenu-des-enseignements/" TargetMode="External"/><Relationship Id="rId3" Type="http://schemas.openxmlformats.org/officeDocument/2006/relationships/hyperlink" Target="https://bellevue-albi.mon-ent-occitanie.fr/lycee-bellevue/disciplines/arts-plastiques/" TargetMode="External"/><Relationship Id="rId7" Type="http://schemas.openxmlformats.org/officeDocument/2006/relationships/hyperlink" Target="https://laperouse.mon-ent-occitanie.fr/les-enseignements-au-lycee/musiqu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studyrama.com/formations/diplomes/bac/les-programmes-et-attendus-des-12-specialites/bac-2021-le-programme-de-l-option-histoire-des-arts-de-107111" TargetMode="External"/><Relationship Id="rId11" Type="http://schemas.openxmlformats.org/officeDocument/2006/relationships/image" Target="../media/image9.png"/><Relationship Id="rId5" Type="http://schemas.openxmlformats.org/officeDocument/2006/relationships/hyperlink" Target="https://saint-sernin.mon-ent-occitanie.fr/disciplines-2-cycle/danse/" TargetMode="External"/><Relationship Id="rId10" Type="http://schemas.openxmlformats.org/officeDocument/2006/relationships/hyperlink" Target="https://www.tarn.educagri.fr/fonlabour/wp-content/uploads/2024/03/Fiche-2NDE-GT-web.pdf" TargetMode="External"/><Relationship Id="rId4" Type="http://schemas.openxmlformats.org/officeDocument/2006/relationships/hyperlink" Target="http://www.cinemadfilms.com/pages/etablissements/liste-des-lycees-option-cinema-audiovisuel.html" TargetMode="External"/><Relationship Id="rId9" Type="http://schemas.openxmlformats.org/officeDocument/2006/relationships/hyperlink" Target="https://le-garros.mon-ent-occitanie.fr/presentation-du-lycee/secretariats-pedagogiques/arts-du-cirque-174616.htm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oniseptv.onisep.fr/video/bac-technologique-sti2d" TargetMode="External"/><Relationship Id="rId13" Type="http://schemas.openxmlformats.org/officeDocument/2006/relationships/hyperlink" Target="https://www.youtube.com/watch?v=0ZO9ajkosew" TargetMode="External"/><Relationship Id="rId3" Type="http://schemas.openxmlformats.org/officeDocument/2006/relationships/hyperlink" Target="https://www.onisep.fr/formation/apres-la-2-les-poursuites-d-etudes/les-enseignements-de-specialite-en-voie-generale" TargetMode="External"/><Relationship Id="rId7" Type="http://schemas.openxmlformats.org/officeDocument/2006/relationships/hyperlink" Target="https://oniseptv.onisep.fr/video/bac-technologique-stl-biochimie-biologie-biotechnologie" TargetMode="External"/><Relationship Id="rId12" Type="http://schemas.openxmlformats.org/officeDocument/2006/relationships/hyperlink" Target="https://oniseptv.onisep.fr/video/bac-technologique-sthr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ac-montpellier.fr/les-fiches-diplomes-des-bacs-technologiques-126655" TargetMode="External"/><Relationship Id="rId11" Type="http://schemas.openxmlformats.org/officeDocument/2006/relationships/hyperlink" Target="https://oniseptv.onisep.fr/video/bac-technologique-stmg" TargetMode="External"/><Relationship Id="rId5" Type="http://schemas.openxmlformats.org/officeDocument/2006/relationships/hyperlink" Target="https://www.horizons21.fr/" TargetMode="External"/><Relationship Id="rId15" Type="http://schemas.openxmlformats.org/officeDocument/2006/relationships/image" Target="../media/image10.jpg"/><Relationship Id="rId10" Type="http://schemas.openxmlformats.org/officeDocument/2006/relationships/hyperlink" Target="https://oniseptv.onisep.fr/video/bac-technologique-stav" TargetMode="External"/><Relationship Id="rId4" Type="http://schemas.openxmlformats.org/officeDocument/2006/relationships/hyperlink" Target="https://www.letudiant.fr/lycee/specialites-bac-general/article/carte-interactive-trouvez-les-specialites-proposees-par-les-lycees-de-votre-secteur.html" TargetMode="External"/><Relationship Id="rId9" Type="http://schemas.openxmlformats.org/officeDocument/2006/relationships/hyperlink" Target="https://oniseptv.onisep.fr/video/bac-technologique-st2s" TargetMode="External"/><Relationship Id="rId14" Type="http://schemas.openxmlformats.org/officeDocument/2006/relationships/hyperlink" Target="https://oniseptv.onisep.fr/video/bac-technologique-std2a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nisep.fr/formation/apres-la-3-la-voie-professionnelle/les-diplomes-de-la-voie-pro/le-cap-certificat-d-aptitude-professionnelle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0" y="0"/>
            <a:ext cx="36576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2609374"/>
            <a:ext cx="7513082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Orientation après la 3ème 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3658314"/>
            <a:ext cx="938522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Ce guide présente les options d'orientation après la 3ème. Il aidera les élèves et leurs parents à faire des choix éclairés pour l'avenir.</a:t>
            </a:r>
            <a:endParaRPr lang="en-US" sz="1750" dirty="0"/>
          </a:p>
        </p:txBody>
      </p:sp>
      <p:sp>
        <p:nvSpPr>
          <p:cNvPr id="5" name="Text 2"/>
          <p:cNvSpPr/>
          <p:nvPr/>
        </p:nvSpPr>
        <p:spPr>
          <a:xfrm>
            <a:off x="793790" y="4639270"/>
            <a:ext cx="93852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Par Julie Magnier</a:t>
            </a:r>
            <a:endParaRPr lang="en-US" sz="1750" dirty="0"/>
          </a:p>
        </p:txBody>
      </p:sp>
      <p:sp>
        <p:nvSpPr>
          <p:cNvPr id="6" name="Text 3"/>
          <p:cNvSpPr/>
          <p:nvPr/>
        </p:nvSpPr>
        <p:spPr>
          <a:xfrm>
            <a:off x="793790" y="5257324"/>
            <a:ext cx="9385221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Psychologue de l'Education Nationale  </a:t>
            </a: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4"/>
              </a:rPr>
              <a:t>CIO ALBI </a:t>
            </a: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- Janvier 2025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383149"/>
            <a:ext cx="13042821" cy="8505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300"/>
              </a:lnSpc>
              <a:buNone/>
            </a:pPr>
            <a:r>
              <a:rPr lang="en-US" sz="26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hlinkClick r:id="rId3"/>
              </a:rPr>
              <a:t>L'Apprentissage :</a:t>
            </a:r>
            <a:r>
              <a:rPr lang="en-US" sz="26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Étudier en Travaillant pour obtenir le même diplôme (—&gt; Contrat de travail donc statut d'employé)</a:t>
            </a:r>
            <a:endParaRPr lang="en-US" sz="2650" dirty="0"/>
          </a:p>
        </p:txBody>
      </p:sp>
      <p:sp>
        <p:nvSpPr>
          <p:cNvPr id="3" name="Shape 1"/>
          <p:cNvSpPr/>
          <p:nvPr/>
        </p:nvSpPr>
        <p:spPr>
          <a:xfrm>
            <a:off x="793790" y="2942511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4" name="Text 2"/>
          <p:cNvSpPr/>
          <p:nvPr/>
        </p:nvSpPr>
        <p:spPr>
          <a:xfrm>
            <a:off x="964049" y="3027521"/>
            <a:ext cx="169783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1</a:t>
            </a:r>
            <a:endParaRPr lang="en-US" sz="2650" dirty="0"/>
          </a:p>
        </p:txBody>
      </p:sp>
      <p:sp>
        <p:nvSpPr>
          <p:cNvPr id="5" name="Text 3"/>
          <p:cNvSpPr/>
          <p:nvPr/>
        </p:nvSpPr>
        <p:spPr>
          <a:xfrm>
            <a:off x="1530906" y="2942511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CAP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1530906" y="3432929"/>
            <a:ext cx="3459242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Certificat d'Aptitude Professionnelle</a:t>
            </a:r>
            <a:endParaRPr lang="en-US" sz="1750" dirty="0"/>
          </a:p>
        </p:txBody>
      </p:sp>
      <p:sp>
        <p:nvSpPr>
          <p:cNvPr id="7" name="Shape 5"/>
          <p:cNvSpPr/>
          <p:nvPr/>
        </p:nvSpPr>
        <p:spPr>
          <a:xfrm>
            <a:off x="5216962" y="2942511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8" name="Text 6"/>
          <p:cNvSpPr/>
          <p:nvPr/>
        </p:nvSpPr>
        <p:spPr>
          <a:xfrm>
            <a:off x="5360908" y="3027521"/>
            <a:ext cx="222409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2</a:t>
            </a:r>
            <a:endParaRPr lang="en-US" sz="2650" dirty="0"/>
          </a:p>
        </p:txBody>
      </p:sp>
      <p:sp>
        <p:nvSpPr>
          <p:cNvPr id="9" name="Text 7"/>
          <p:cNvSpPr/>
          <p:nvPr/>
        </p:nvSpPr>
        <p:spPr>
          <a:xfrm>
            <a:off x="5954078" y="2942511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Bac Pro</a:t>
            </a:r>
            <a:endParaRPr lang="en-US" sz="2200" dirty="0"/>
          </a:p>
        </p:txBody>
      </p:sp>
      <p:sp>
        <p:nvSpPr>
          <p:cNvPr id="10" name="Text 8"/>
          <p:cNvSpPr/>
          <p:nvPr/>
        </p:nvSpPr>
        <p:spPr>
          <a:xfrm>
            <a:off x="5954078" y="3432929"/>
            <a:ext cx="3459242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Baccalauréat Professionnel</a:t>
            </a:r>
            <a:endParaRPr lang="en-US" sz="1750" dirty="0"/>
          </a:p>
        </p:txBody>
      </p:sp>
      <p:sp>
        <p:nvSpPr>
          <p:cNvPr id="11" name="Shape 9"/>
          <p:cNvSpPr/>
          <p:nvPr/>
        </p:nvSpPr>
        <p:spPr>
          <a:xfrm>
            <a:off x="9640133" y="2942511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12" name="Text 10"/>
          <p:cNvSpPr/>
          <p:nvPr/>
        </p:nvSpPr>
        <p:spPr>
          <a:xfrm>
            <a:off x="9792533" y="3027521"/>
            <a:ext cx="205502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3</a:t>
            </a:r>
            <a:endParaRPr lang="en-US" sz="2650" dirty="0"/>
          </a:p>
        </p:txBody>
      </p:sp>
      <p:sp>
        <p:nvSpPr>
          <p:cNvPr id="13" name="Text 11"/>
          <p:cNvSpPr/>
          <p:nvPr/>
        </p:nvSpPr>
        <p:spPr>
          <a:xfrm>
            <a:off x="10377249" y="2942511"/>
            <a:ext cx="297263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Possible après le Bac</a:t>
            </a:r>
            <a:endParaRPr lang="en-US" sz="2200" dirty="0"/>
          </a:p>
        </p:txBody>
      </p:sp>
      <p:sp>
        <p:nvSpPr>
          <p:cNvPr id="14" name="Shape 12"/>
          <p:cNvSpPr/>
          <p:nvPr/>
        </p:nvSpPr>
        <p:spPr>
          <a:xfrm>
            <a:off x="793790" y="4640699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15" name="Text 13"/>
          <p:cNvSpPr/>
          <p:nvPr/>
        </p:nvSpPr>
        <p:spPr>
          <a:xfrm>
            <a:off x="933331" y="4725710"/>
            <a:ext cx="231219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4</a:t>
            </a:r>
            <a:endParaRPr lang="en-US" sz="2650" dirty="0"/>
          </a:p>
        </p:txBody>
      </p:sp>
      <p:sp>
        <p:nvSpPr>
          <p:cNvPr id="16" name="Text 14"/>
          <p:cNvSpPr/>
          <p:nvPr/>
        </p:nvSpPr>
        <p:spPr>
          <a:xfrm>
            <a:off x="1530906" y="4640699"/>
            <a:ext cx="1230570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Signature du contrat entre 3 parties : Employeur, Apprenti et Centre de Formation des apprentis.</a:t>
            </a:r>
            <a:endParaRPr lang="en-US" sz="2200" dirty="0"/>
          </a:p>
        </p:txBody>
      </p:sp>
      <p:sp>
        <p:nvSpPr>
          <p:cNvPr id="17" name="Text 15"/>
          <p:cNvSpPr/>
          <p:nvPr/>
        </p:nvSpPr>
        <p:spPr>
          <a:xfrm>
            <a:off x="1530906" y="5485448"/>
            <a:ext cx="123057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Chercher le contrat de d'apprentissage à partir du mois de février.</a:t>
            </a:r>
            <a:endParaRPr lang="en-US" sz="1750" dirty="0"/>
          </a:p>
        </p:txBody>
      </p:sp>
      <p:sp>
        <p:nvSpPr>
          <p:cNvPr id="18" name="Text 16"/>
          <p:cNvSpPr/>
          <p:nvPr/>
        </p:nvSpPr>
        <p:spPr>
          <a:xfrm>
            <a:off x="1530906" y="5984438"/>
            <a:ext cx="123057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2 mois de période d'essai</a:t>
            </a:r>
            <a:endParaRPr lang="en-US" sz="1750" dirty="0"/>
          </a:p>
        </p:txBody>
      </p:sp>
      <p:sp>
        <p:nvSpPr>
          <p:cNvPr id="19" name="Text 17"/>
          <p:cNvSpPr/>
          <p:nvPr/>
        </p:nvSpPr>
        <p:spPr>
          <a:xfrm>
            <a:off x="1530906" y="6483429"/>
            <a:ext cx="12305705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Rémunération % du SMIC selon un critère d'âge de l'année d'étude.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07457" y="5536644"/>
            <a:ext cx="13415486" cy="28527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150"/>
              </a:lnSpc>
              <a:buNone/>
            </a:pPr>
            <a:endParaRPr lang="en-US" sz="135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12" y="1344706"/>
            <a:ext cx="14321117" cy="695704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10988" y="376518"/>
            <a:ext cx="11560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LIEN VERS LE CALENDRIER INTERACTIF</a:t>
            </a:r>
            <a:r>
              <a:rPr lang="fr-FR" dirty="0" smtClean="0">
                <a:hlinkClick r:id="rId4"/>
              </a:rPr>
              <a:t>https://www.onisep.fr/orientation/le-college/calendrier-de-l-orientation-apres-la-3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469708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Des 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intervenants</a:t>
            </a:r>
            <a:r>
              <a:rPr lang="en-US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pour 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vous</a:t>
            </a:r>
            <a:r>
              <a:rPr lang="en-US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guider 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dans</a:t>
            </a:r>
            <a:r>
              <a:rPr lang="en-US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vos</a:t>
            </a:r>
            <a:r>
              <a:rPr lang="en-US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choix</a:t>
            </a:r>
            <a:r>
              <a:rPr lang="en-US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d’orientation</a:t>
            </a:r>
            <a:endParaRPr lang="en-US" sz="4450" b="1" dirty="0" smtClean="0">
              <a:solidFill>
                <a:srgbClr val="3B4540"/>
              </a:solidFill>
              <a:latin typeface="Fraunces Extra Bold" pitchFamily="34" charset="0"/>
              <a:ea typeface="Fraunces Extra Bold" pitchFamily="34" charset="-122"/>
              <a:cs typeface="Fraunces Extra Bold" pitchFamily="34" charset="-120"/>
            </a:endParaRPr>
          </a:p>
          <a:p>
            <a:pPr marL="0" indent="0">
              <a:lnSpc>
                <a:spcPts val="5550"/>
              </a:lnSpc>
              <a:buNone/>
            </a:pP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3482578"/>
            <a:ext cx="396835" cy="396835"/>
          </a:xfrm>
          <a:prstGeom prst="roundRect">
            <a:avLst>
              <a:gd name="adj" fmla="val 51443"/>
            </a:avLst>
          </a:prstGeom>
          <a:solidFill>
            <a:srgbClr val="E8F3E8"/>
          </a:solidFill>
          <a:ln/>
        </p:spPr>
      </p:sp>
      <p:sp>
        <p:nvSpPr>
          <p:cNvPr id="5" name="Text 2"/>
          <p:cNvSpPr/>
          <p:nvPr/>
        </p:nvSpPr>
        <p:spPr>
          <a:xfrm>
            <a:off x="1417439" y="348257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Participants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417439" y="3972997"/>
            <a:ext cx="3041213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Élève, professeur principal, famille, et psychologue de </a:t>
            </a:r>
            <a:r>
              <a:rPr lang="en-US" sz="1750" dirty="0" err="1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l'éducation</a:t>
            </a: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nationale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, CPE.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4685467" y="3482578"/>
            <a:ext cx="396835" cy="396835"/>
          </a:xfrm>
          <a:prstGeom prst="roundRect">
            <a:avLst>
              <a:gd name="adj" fmla="val 51443"/>
            </a:avLst>
          </a:prstGeom>
          <a:solidFill>
            <a:srgbClr val="E8F3E8"/>
          </a:solidFill>
          <a:ln/>
        </p:spPr>
      </p:sp>
      <p:sp>
        <p:nvSpPr>
          <p:cNvPr id="8" name="Text 5"/>
          <p:cNvSpPr/>
          <p:nvPr/>
        </p:nvSpPr>
        <p:spPr>
          <a:xfrm>
            <a:off x="5309116" y="348257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Moment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5309116" y="3972997"/>
            <a:ext cx="3041213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Dès que possible dans l'année de 3ème.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93790" y="5543669"/>
            <a:ext cx="396835" cy="396835"/>
          </a:xfrm>
          <a:prstGeom prst="roundRect">
            <a:avLst>
              <a:gd name="adj" fmla="val 51443"/>
            </a:avLst>
          </a:prstGeom>
          <a:solidFill>
            <a:srgbClr val="E8F3E8"/>
          </a:solidFill>
          <a:ln/>
        </p:spPr>
      </p:sp>
      <p:sp>
        <p:nvSpPr>
          <p:cNvPr id="11" name="Text 8"/>
          <p:cNvSpPr/>
          <p:nvPr/>
        </p:nvSpPr>
        <p:spPr>
          <a:xfrm>
            <a:off x="1417439" y="5543669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Objectif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1417439" y="6034088"/>
            <a:ext cx="6932771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Faire le point sur le parcours envisagé et mettre en place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l'accompagnement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2365534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030303"/>
                </a:solidFill>
                <a:latin typeface="DM Sans Semi Bold" pitchFamily="34" charset="0"/>
                <a:ea typeface="DM Sans Semi Bold" pitchFamily="34" charset="-122"/>
                <a:cs typeface="DM Sans Semi Bold" pitchFamily="34" charset="-120"/>
              </a:rPr>
              <a:t>Ressources d'Orientation après la 3ème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4123253"/>
            <a:ext cx="75564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Découvrez les outils essentiels pour votre orientation post-3ème sur le site ENT du collège Pierre SUC. Nous vous guiderons à travers les ressources disponibles pour éclairer votre avenir.</a:t>
            </a:r>
            <a:endParaRPr lang="en-US" sz="1750" dirty="0"/>
          </a:p>
        </p:txBody>
      </p:sp>
      <p:sp>
        <p:nvSpPr>
          <p:cNvPr id="6" name="Text 3"/>
          <p:cNvSpPr/>
          <p:nvPr/>
        </p:nvSpPr>
        <p:spPr>
          <a:xfrm>
            <a:off x="981635" y="5553635"/>
            <a:ext cx="54328" cy="1605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</a:pPr>
            <a:r>
              <a:rPr lang="en-US" sz="750" dirty="0" smtClean="0">
                <a:solidFill>
                  <a:srgbClr val="FFFFFF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E</a:t>
            </a:r>
            <a:endParaRPr lang="en-US" sz="750" dirty="0"/>
          </a:p>
        </p:txBody>
      </p:sp>
      <p:sp>
        <p:nvSpPr>
          <p:cNvPr id="7" name="Text 4"/>
          <p:cNvSpPr/>
          <p:nvPr/>
        </p:nvSpPr>
        <p:spPr>
          <a:xfrm>
            <a:off x="1270040" y="5467112"/>
            <a:ext cx="2783205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386328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759381"/>
            <a:ext cx="6933605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030303"/>
                </a:solidFill>
                <a:latin typeface="DM Sans Semi Bold" pitchFamily="34" charset="0"/>
                <a:ea typeface="DM Sans Semi Bold" pitchFamily="34" charset="-122"/>
                <a:cs typeface="DM Sans Semi Bold" pitchFamily="34" charset="-120"/>
              </a:rPr>
              <a:t>Navigation sur le Site ENT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90" y="3183840"/>
            <a:ext cx="1134070" cy="1814513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2268022" y="2035135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64646"/>
                </a:solidFill>
                <a:latin typeface="DM Sans Semi Bold" pitchFamily="34" charset="0"/>
                <a:ea typeface="DM Sans Semi Bold" pitchFamily="34" charset="-122"/>
                <a:cs typeface="DM Sans Semi Bold" pitchFamily="34" charset="-120"/>
              </a:rPr>
              <a:t>Onglet ORIENTATION</a:t>
            </a:r>
            <a:endParaRPr lang="en-US" sz="2200" dirty="0"/>
          </a:p>
        </p:txBody>
      </p:sp>
      <p:sp>
        <p:nvSpPr>
          <p:cNvPr id="6" name="Text 2"/>
          <p:cNvSpPr/>
          <p:nvPr/>
        </p:nvSpPr>
        <p:spPr>
          <a:xfrm>
            <a:off x="2268022" y="2525554"/>
            <a:ext cx="608218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endParaRPr lang="en-US" sz="17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90" y="4884420"/>
            <a:ext cx="1134070" cy="2032754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2268022" y="3241701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64646"/>
                </a:solidFill>
                <a:latin typeface="DM Sans Semi Bold" pitchFamily="34" charset="0"/>
                <a:ea typeface="DM Sans Semi Bold" pitchFamily="34" charset="-122"/>
                <a:cs typeface="DM Sans Semi Bold" pitchFamily="34" charset="-120"/>
              </a:rPr>
              <a:t>Section </a:t>
            </a:r>
            <a:r>
              <a:rPr lang="en-US" sz="2200" dirty="0">
                <a:solidFill>
                  <a:srgbClr val="464646"/>
                </a:solidFill>
                <a:latin typeface="DM Sans Semi Bold" pitchFamily="34" charset="0"/>
                <a:ea typeface="DM Sans Semi Bold" pitchFamily="34" charset="-122"/>
                <a:cs typeface="DM Sans Semi Bold" pitchFamily="34" charset="-120"/>
                <a:hlinkClick r:id="rId6"/>
              </a:rPr>
              <a:t>Accueil</a:t>
            </a:r>
            <a:endParaRPr lang="en-US" sz="2200" dirty="0"/>
          </a:p>
        </p:txBody>
      </p:sp>
      <p:sp>
        <p:nvSpPr>
          <p:cNvPr id="9" name="Text 4"/>
          <p:cNvSpPr/>
          <p:nvPr/>
        </p:nvSpPr>
        <p:spPr>
          <a:xfrm>
            <a:off x="2268021" y="3500913"/>
            <a:ext cx="608218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Informations sur Mme Magnier, psychologue de </a:t>
            </a:r>
            <a:r>
              <a:rPr lang="en-US" sz="1750" dirty="0" err="1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l'Education</a:t>
            </a:r>
            <a:r>
              <a:rPr lang="en-US" sz="1750" dirty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 </a:t>
            </a:r>
            <a:r>
              <a:rPr lang="en-US" sz="1750" dirty="0" err="1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Nationale</a:t>
            </a:r>
            <a:r>
              <a:rPr lang="en-US" sz="1750" dirty="0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 (missions, </a:t>
            </a:r>
            <a:r>
              <a:rPr lang="en-US" sz="1750" dirty="0" err="1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modalités</a:t>
            </a:r>
            <a:r>
              <a:rPr lang="en-US" sz="1750" dirty="0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 </a:t>
            </a:r>
            <a:r>
              <a:rPr lang="en-US" sz="1750" dirty="0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de </a:t>
            </a:r>
            <a:r>
              <a:rPr lang="en-US" sz="1750" dirty="0" err="1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prise</a:t>
            </a:r>
            <a:r>
              <a:rPr lang="en-US" sz="1750" dirty="0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 </a:t>
            </a:r>
            <a:r>
              <a:rPr lang="en-US" sz="1750" dirty="0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de RDV, </a:t>
            </a:r>
            <a:r>
              <a:rPr lang="en-US" sz="1750" dirty="0" err="1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adresse</a:t>
            </a:r>
            <a:r>
              <a:rPr lang="en-US" sz="1750" dirty="0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 mail. </a:t>
            </a:r>
            <a:r>
              <a:rPr lang="en-US" sz="1750" dirty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Découvrez également  le PADLET orientation, riche en ressources.</a:t>
            </a:r>
            <a:endParaRPr lang="en-US" sz="1750" dirty="0"/>
          </a:p>
        </p:txBody>
      </p:sp>
      <p:sp>
        <p:nvSpPr>
          <p:cNvPr id="11" name="Text 5"/>
          <p:cNvSpPr/>
          <p:nvPr/>
        </p:nvSpPr>
        <p:spPr>
          <a:xfrm>
            <a:off x="2268021" y="5156596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64646"/>
                </a:solidFill>
                <a:latin typeface="DM Sans Semi Bold" pitchFamily="34" charset="0"/>
                <a:ea typeface="DM Sans Semi Bold" pitchFamily="34" charset="-122"/>
                <a:cs typeface="DM Sans Semi Bold" pitchFamily="34" charset="-120"/>
              </a:rPr>
              <a:t>Section </a:t>
            </a:r>
            <a:r>
              <a:rPr lang="en-US" sz="2200" dirty="0">
                <a:solidFill>
                  <a:srgbClr val="464646"/>
                </a:solidFill>
                <a:latin typeface="DM Sans Semi Bold" pitchFamily="34" charset="0"/>
                <a:ea typeface="DM Sans Semi Bold" pitchFamily="34" charset="-122"/>
                <a:cs typeface="DM Sans Semi Bold" pitchFamily="34" charset="-120"/>
                <a:hlinkClick r:id="rId7"/>
              </a:rPr>
              <a:t>Blog</a:t>
            </a:r>
            <a:endParaRPr lang="en-US" sz="2200" dirty="0"/>
          </a:p>
        </p:txBody>
      </p:sp>
      <p:sp>
        <p:nvSpPr>
          <p:cNvPr id="12" name="Text 6"/>
          <p:cNvSpPr/>
          <p:nvPr/>
        </p:nvSpPr>
        <p:spPr>
          <a:xfrm>
            <a:off x="2268022" y="5537894"/>
            <a:ext cx="6082189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Accédez à des PDF </a:t>
            </a:r>
            <a:r>
              <a:rPr lang="en-US" sz="1750" dirty="0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et presentations </a:t>
            </a:r>
            <a:r>
              <a:rPr lang="en-US" sz="1750" dirty="0" err="1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cruciaux</a:t>
            </a:r>
            <a:r>
              <a:rPr lang="en-US" sz="1750" dirty="0" smtClean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 </a:t>
            </a:r>
            <a:r>
              <a:rPr lang="en-US" sz="1750" dirty="0">
                <a:solidFill>
                  <a:srgbClr val="464646"/>
                </a:solidFill>
                <a:latin typeface="Inter Medium" pitchFamily="34" charset="0"/>
                <a:ea typeface="Inter Medium" pitchFamily="34" charset="-122"/>
                <a:cs typeface="Inter Medium" pitchFamily="34" charset="-120"/>
              </a:rPr>
              <a:t>: guide régional post-3ème, présentations des formations dans le TARN, etc.</a:t>
            </a:r>
            <a:endParaRPr lang="en-US" sz="1750" dirty="0"/>
          </a:p>
        </p:txBody>
      </p:sp>
    </p:spTree>
    <p:extLst>
      <p:ext uri="{BB962C8B-B14F-4D97-AF65-F5344CB8AC3E}">
        <p14:creationId xmlns:p14="http://schemas.microsoft.com/office/powerpoint/2010/main" val="3879903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6576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4430673" y="608290"/>
            <a:ext cx="9426654" cy="138041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400"/>
              </a:lnSpc>
              <a:buNone/>
            </a:pPr>
            <a:r>
              <a:rPr lang="en-US" sz="43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Les </a:t>
            </a:r>
            <a:r>
              <a:rPr lang="en-US" sz="4300" b="1" dirty="0" err="1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Voies</a:t>
            </a:r>
            <a:r>
              <a:rPr lang="en-US" sz="43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en-US" sz="43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d'Orientation</a:t>
            </a:r>
            <a:endParaRPr lang="en-US" sz="430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0673" y="2319933"/>
            <a:ext cx="1104424" cy="176712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5866328" y="2540794"/>
            <a:ext cx="4373285" cy="345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hlinkClick r:id="rId5"/>
              </a:rPr>
              <a:t>Voie Générale et Technologique</a:t>
            </a:r>
            <a:endParaRPr lang="en-US" sz="2150" dirty="0"/>
          </a:p>
        </p:txBody>
      </p:sp>
      <p:sp>
        <p:nvSpPr>
          <p:cNvPr id="6" name="Text 2"/>
          <p:cNvSpPr/>
          <p:nvPr/>
        </p:nvSpPr>
        <p:spPr>
          <a:xfrm>
            <a:off x="5866328" y="3018353"/>
            <a:ext cx="7990999" cy="353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Prépare au baccalauréat général ou technologique en </a:t>
            </a:r>
            <a:r>
              <a:rPr lang="en-US" sz="1700" dirty="0" err="1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trois</a:t>
            </a:r>
            <a:r>
              <a:rPr lang="en-US" sz="17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ans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 pour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une</a:t>
            </a:r>
            <a:endParaRPr lang="en-US" sz="1700" dirty="0">
              <a:solidFill>
                <a:srgbClr val="405449"/>
              </a:solidFill>
              <a:latin typeface="Nobile" pitchFamily="34" charset="0"/>
              <a:ea typeface="Nobile" pitchFamily="34" charset="-122"/>
              <a:cs typeface="Nobile" pitchFamily="34" charset="-120"/>
            </a:endParaRPr>
          </a:p>
          <a:p>
            <a:pPr marL="0" indent="0" algn="l">
              <a:lnSpc>
                <a:spcPts val="2750"/>
              </a:lnSpc>
              <a:buNone/>
            </a:pP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</a:rPr>
              <a:t>Poursuite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</a:rPr>
              <a:t>d’études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.</a:t>
            </a:r>
            <a:endParaRPr lang="en-US" sz="17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0673" y="4087058"/>
            <a:ext cx="1104424" cy="1767126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5866328" y="4307919"/>
            <a:ext cx="2870954" cy="345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hlinkClick r:id="rId7"/>
              </a:rPr>
              <a:t>Voie Professionnelle</a:t>
            </a:r>
            <a:endParaRPr lang="en-US" sz="2150" dirty="0"/>
          </a:p>
        </p:txBody>
      </p:sp>
      <p:sp>
        <p:nvSpPr>
          <p:cNvPr id="9" name="Text 4"/>
          <p:cNvSpPr/>
          <p:nvPr/>
        </p:nvSpPr>
        <p:spPr>
          <a:xfrm>
            <a:off x="5866328" y="4785479"/>
            <a:ext cx="7990999" cy="353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Mène au baccalauréat professionnel ou au CAP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.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Ces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diplômes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 qui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visent</a:t>
            </a:r>
            <a:endParaRPr lang="en-US" sz="1700" dirty="0" smtClean="0">
              <a:solidFill>
                <a:srgbClr val="405449"/>
              </a:solidFill>
              <a:latin typeface="Nobile" pitchFamily="34" charset="0"/>
              <a:ea typeface="Nobile" pitchFamily="34" charset="-122"/>
              <a:cs typeface="Nobile" pitchFamily="34" charset="-120"/>
            </a:endParaRPr>
          </a:p>
          <a:p>
            <a:pPr marL="0" indent="0" algn="l">
              <a:lnSpc>
                <a:spcPts val="2750"/>
              </a:lnSpc>
              <a:buNone/>
            </a:pP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l’entrée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d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</a:rPr>
              <a:t>ans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 la vie active. De plus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</a:rPr>
              <a:t>en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 plus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</a:rPr>
              <a:t>d’élève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 de bac pro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</a:rPr>
              <a:t>continuent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.</a:t>
            </a:r>
          </a:p>
          <a:p>
            <a:pPr marL="0" indent="0" algn="l">
              <a:lnSpc>
                <a:spcPts val="2750"/>
              </a:lnSpc>
              <a:buNone/>
            </a:pP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Des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</a:rPr>
              <a:t>spécialisations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</a:rPr>
              <a:t>sont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 </a:t>
            </a:r>
            <a:r>
              <a:rPr lang="en-US" sz="1700" dirty="0" err="1" smtClean="0">
                <a:solidFill>
                  <a:srgbClr val="405449"/>
                </a:solidFill>
                <a:latin typeface="Nobile" pitchFamily="34" charset="0"/>
              </a:rPr>
              <a:t>possibles</a:t>
            </a:r>
            <a:r>
              <a:rPr lang="en-US" sz="1700" dirty="0" smtClean="0">
                <a:solidFill>
                  <a:srgbClr val="405449"/>
                </a:solidFill>
                <a:latin typeface="Nobile" pitchFamily="34" charset="0"/>
              </a:rPr>
              <a:t> après un CAP.</a:t>
            </a:r>
            <a:endParaRPr lang="en-US" sz="17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0673" y="5854184"/>
            <a:ext cx="1104424" cy="1767126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5866328" y="6075045"/>
            <a:ext cx="2761178" cy="345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0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hlinkClick r:id="rId9"/>
              </a:rPr>
              <a:t>Apprentissage</a:t>
            </a:r>
            <a:endParaRPr lang="en-US" sz="2150" dirty="0"/>
          </a:p>
        </p:txBody>
      </p:sp>
      <p:sp>
        <p:nvSpPr>
          <p:cNvPr id="12" name="Text 6"/>
          <p:cNvSpPr/>
          <p:nvPr/>
        </p:nvSpPr>
        <p:spPr>
          <a:xfrm>
            <a:off x="5866328" y="6552605"/>
            <a:ext cx="7990999" cy="3533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Permet d'étudier tout en travaillant pour obtenir un diplôme.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84967" y="538163"/>
            <a:ext cx="4052173" cy="305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400"/>
              </a:lnSpc>
              <a:buNone/>
            </a:pPr>
            <a:r>
              <a:rPr lang="en-US" sz="36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Schéma des études après la </a:t>
            </a:r>
            <a:r>
              <a:rPr lang="en-US" sz="36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3eme </a:t>
            </a:r>
            <a:r>
              <a:rPr lang="en-US" sz="36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sym typeface="Wingdings" panose="05000000000000000000" pitchFamily="2" charset="2"/>
              </a:rPr>
              <a:t> </a:t>
            </a:r>
            <a:r>
              <a:rPr lang="en-US" sz="36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sym typeface="Wingdings" panose="05000000000000000000" pitchFamily="2" charset="2"/>
                <a:hlinkClick r:id="rId3"/>
              </a:rPr>
              <a:t>lien </a:t>
            </a:r>
            <a:r>
              <a:rPr lang="en-US" sz="36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hlinkClick r:id="rId3"/>
              </a:rPr>
              <a:t>GUIDE ONISEP</a:t>
            </a:r>
            <a:endParaRPr lang="en-US" sz="36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96580"/>
            <a:ext cx="14630399" cy="7333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921068"/>
            <a:ext cx="7556421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Enseignements en Seconde Générale et Technologique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3387566"/>
            <a:ext cx="3664863" cy="2387084"/>
          </a:xfrm>
          <a:prstGeom prst="roundRect">
            <a:avLst>
              <a:gd name="adj" fmla="val 8552"/>
            </a:avLst>
          </a:prstGeom>
          <a:solidFill>
            <a:srgbClr val="E8F3E8"/>
          </a:solidFill>
          <a:ln/>
        </p:spPr>
      </p:sp>
      <p:sp>
        <p:nvSpPr>
          <p:cNvPr id="5" name="Text 2"/>
          <p:cNvSpPr/>
          <p:nvPr/>
        </p:nvSpPr>
        <p:spPr>
          <a:xfrm>
            <a:off x="1020604" y="3614380"/>
            <a:ext cx="321123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Enseignements Communs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020604" y="4459129"/>
            <a:ext cx="3211235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Matières fondamentales pour tous les élèves.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4685467" y="3387566"/>
            <a:ext cx="3664863" cy="2387084"/>
          </a:xfrm>
          <a:prstGeom prst="roundRect">
            <a:avLst>
              <a:gd name="adj" fmla="val 8552"/>
            </a:avLst>
          </a:prstGeom>
          <a:solidFill>
            <a:srgbClr val="E8F3E8"/>
          </a:solidFill>
          <a:ln/>
        </p:spPr>
      </p:sp>
      <p:sp>
        <p:nvSpPr>
          <p:cNvPr id="8" name="Text 5"/>
          <p:cNvSpPr/>
          <p:nvPr/>
        </p:nvSpPr>
        <p:spPr>
          <a:xfrm>
            <a:off x="4912281" y="3614380"/>
            <a:ext cx="321123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Enseignements Optionnels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4912281" y="4459129"/>
            <a:ext cx="3211235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Deux options au choix pour découvrir de nouvelles matières.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93790" y="6001464"/>
            <a:ext cx="7556421" cy="1306949"/>
          </a:xfrm>
          <a:prstGeom prst="roundRect">
            <a:avLst>
              <a:gd name="adj" fmla="val 15620"/>
            </a:avLst>
          </a:prstGeom>
          <a:solidFill>
            <a:srgbClr val="E8F3E8"/>
          </a:solidFill>
          <a:ln/>
        </p:spPr>
      </p:sp>
      <p:sp>
        <p:nvSpPr>
          <p:cNvPr id="11" name="Text 8"/>
          <p:cNvSpPr/>
          <p:nvPr/>
        </p:nvSpPr>
        <p:spPr>
          <a:xfrm>
            <a:off x="1020604" y="6228278"/>
            <a:ext cx="306943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Secondes Spécifiques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1020604" y="6718697"/>
            <a:ext cx="710279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Certains bacs technologiques comme STHR ou S2TMD.</a:t>
            </a:r>
            <a:endParaRPr lang="en-US" sz="175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5945" y="0"/>
            <a:ext cx="487445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53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35079" y="616744"/>
            <a:ext cx="8765858" cy="566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4450"/>
              </a:lnSpc>
              <a:buNone/>
            </a:pPr>
            <a:r>
              <a:rPr lang="en-US" sz="35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La Seconde Générale et Technologique</a:t>
            </a:r>
            <a:endParaRPr lang="en-US" sz="3550" dirty="0"/>
          </a:p>
        </p:txBody>
      </p:sp>
      <p:sp>
        <p:nvSpPr>
          <p:cNvPr id="3" name="Text 1"/>
          <p:cNvSpPr/>
          <p:nvPr/>
        </p:nvSpPr>
        <p:spPr>
          <a:xfrm>
            <a:off x="635079" y="1637348"/>
            <a:ext cx="2268260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Objectif</a:t>
            </a:r>
            <a:endParaRPr lang="en-US" sz="1750" dirty="0"/>
          </a:p>
        </p:txBody>
      </p:sp>
      <p:sp>
        <p:nvSpPr>
          <p:cNvPr id="4" name="Text 2"/>
          <p:cNvSpPr/>
          <p:nvPr/>
        </p:nvSpPr>
        <p:spPr>
          <a:xfrm>
            <a:off x="635079" y="2102287"/>
            <a:ext cx="5216485" cy="5805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La 2nde Générale ET Technologique est une classe de détermination.</a:t>
            </a:r>
            <a:endParaRPr lang="en-US" sz="1400" dirty="0"/>
          </a:p>
        </p:txBody>
      </p:sp>
      <p:sp>
        <p:nvSpPr>
          <p:cNvPr id="5" name="Text 3"/>
          <p:cNvSpPr/>
          <p:nvPr/>
        </p:nvSpPr>
        <p:spPr>
          <a:xfrm>
            <a:off x="635079" y="2846070"/>
            <a:ext cx="5216485" cy="5805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L'élève teste ses goûts et aptitudes avant de choisir sa spécialité.</a:t>
            </a:r>
            <a:endParaRPr lang="en-US" sz="1400" dirty="0"/>
          </a:p>
        </p:txBody>
      </p:sp>
      <p:sp>
        <p:nvSpPr>
          <p:cNvPr id="6" name="Text 4"/>
          <p:cNvSpPr/>
          <p:nvPr/>
        </p:nvSpPr>
        <p:spPr>
          <a:xfrm>
            <a:off x="635079" y="3589853"/>
            <a:ext cx="5216485" cy="2321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100" i="1" u="sng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+ </a:t>
            </a:r>
            <a:r>
              <a:rPr lang="en-US" sz="1100" i="1" u="sng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Enseignements</a:t>
            </a:r>
            <a:r>
              <a:rPr lang="en-US" sz="1100" i="1" u="sng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 </a:t>
            </a:r>
            <a:r>
              <a:rPr lang="en-US" sz="1100" i="1" u="sng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optionnels selon propositions de chaqu établissement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 :</a:t>
            </a:r>
            <a:endParaRPr lang="en-US" sz="1100" dirty="0"/>
          </a:p>
        </p:txBody>
      </p:sp>
      <p:sp>
        <p:nvSpPr>
          <p:cNvPr id="7" name="Text 5"/>
          <p:cNvSpPr/>
          <p:nvPr/>
        </p:nvSpPr>
        <p:spPr>
          <a:xfrm>
            <a:off x="635079" y="3985260"/>
            <a:ext cx="5216485" cy="4643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Arts (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3"/>
              </a:rPr>
              <a:t>Arts plastiques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, 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4"/>
              </a:rPr>
              <a:t>Cinéma-Audiovisuel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5"/>
              </a:rPr>
              <a:t>, Danse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, 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6"/>
              </a:rPr>
              <a:t>Histoire des Arts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, 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7"/>
              </a:rPr>
              <a:t>Musique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, 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8"/>
              </a:rPr>
              <a:t>Théâtre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) (3h)</a:t>
            </a:r>
            <a:endParaRPr lang="en-US" sz="1100" dirty="0"/>
          </a:p>
        </p:txBody>
      </p:sp>
      <p:sp>
        <p:nvSpPr>
          <p:cNvPr id="8" name="Text 6"/>
          <p:cNvSpPr/>
          <p:nvPr/>
        </p:nvSpPr>
        <p:spPr>
          <a:xfrm>
            <a:off x="635079" y="4612838"/>
            <a:ext cx="5216485" cy="2321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9"/>
              </a:rPr>
              <a:t>Arts du Cirques 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(6)</a:t>
            </a:r>
            <a:endParaRPr lang="en-US" sz="1100" dirty="0"/>
          </a:p>
        </p:txBody>
      </p:sp>
      <p:sp>
        <p:nvSpPr>
          <p:cNvPr id="9" name="Text 7"/>
          <p:cNvSpPr/>
          <p:nvPr/>
        </p:nvSpPr>
        <p:spPr>
          <a:xfrm>
            <a:off x="635079" y="5008245"/>
            <a:ext cx="5216485" cy="46434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10"/>
              </a:rPr>
              <a:t>Ecologie, Agronomie, territoire et développement durable </a:t>
            </a: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(en Lycée Agricole) (3h)</a:t>
            </a:r>
            <a:endParaRPr lang="en-US" sz="1100" dirty="0"/>
          </a:p>
        </p:txBody>
      </p:sp>
      <p:sp>
        <p:nvSpPr>
          <p:cNvPr id="10" name="Text 8"/>
          <p:cNvSpPr/>
          <p:nvPr/>
        </p:nvSpPr>
        <p:spPr>
          <a:xfrm>
            <a:off x="635079" y="5635823"/>
            <a:ext cx="5216485" cy="2321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EPS (3h)</a:t>
            </a:r>
            <a:endParaRPr lang="en-US" sz="1100" dirty="0"/>
          </a:p>
        </p:txBody>
      </p:sp>
      <p:sp>
        <p:nvSpPr>
          <p:cNvPr id="11" name="Text 9"/>
          <p:cNvSpPr/>
          <p:nvPr/>
        </p:nvSpPr>
        <p:spPr>
          <a:xfrm>
            <a:off x="635079" y="6031230"/>
            <a:ext cx="5216485" cy="2321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Langues et cultures antiques : latin ou grec (3h)</a:t>
            </a:r>
            <a:endParaRPr lang="en-US" sz="1100" dirty="0"/>
          </a:p>
        </p:txBody>
      </p:sp>
      <p:sp>
        <p:nvSpPr>
          <p:cNvPr id="12" name="Text 10"/>
          <p:cNvSpPr/>
          <p:nvPr/>
        </p:nvSpPr>
        <p:spPr>
          <a:xfrm>
            <a:off x="635079" y="6426637"/>
            <a:ext cx="5216485" cy="2321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r>
              <a:rPr lang="en-US" sz="11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Langue Vivante C (3h)</a:t>
            </a:r>
            <a:endParaRPr lang="en-US" sz="1100" dirty="0"/>
          </a:p>
        </p:txBody>
      </p:sp>
      <p:sp>
        <p:nvSpPr>
          <p:cNvPr id="13" name="Text 11"/>
          <p:cNvSpPr/>
          <p:nvPr/>
        </p:nvSpPr>
        <p:spPr>
          <a:xfrm>
            <a:off x="635079" y="6822043"/>
            <a:ext cx="5216485" cy="2321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endParaRPr lang="en-US" sz="1100" dirty="0"/>
          </a:p>
        </p:txBody>
      </p:sp>
      <p:sp>
        <p:nvSpPr>
          <p:cNvPr id="14" name="Text 12"/>
          <p:cNvSpPr/>
          <p:nvPr/>
        </p:nvSpPr>
        <p:spPr>
          <a:xfrm>
            <a:off x="635079" y="7217450"/>
            <a:ext cx="5216485" cy="2321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1800"/>
              </a:lnSpc>
              <a:buNone/>
            </a:pPr>
            <a:endParaRPr lang="en-US" sz="1100" dirty="0"/>
          </a:p>
        </p:txBody>
      </p:sp>
      <p:sp>
        <p:nvSpPr>
          <p:cNvPr id="15" name="Text 13"/>
          <p:cNvSpPr/>
          <p:nvPr/>
        </p:nvSpPr>
        <p:spPr>
          <a:xfrm>
            <a:off x="6301859" y="1637348"/>
            <a:ext cx="2268260" cy="283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Emploi du temps</a:t>
            </a:r>
            <a:endParaRPr lang="en-US" sz="1750" dirty="0"/>
          </a:p>
        </p:txBody>
      </p:sp>
      <p:pic>
        <p:nvPicPr>
          <p:cNvPr id="16" name="Image 0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98317" y="2124907"/>
            <a:ext cx="8567675" cy="5808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268942" y="921068"/>
            <a:ext cx="8579224" cy="212633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32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Après la </a:t>
            </a:r>
            <a:r>
              <a:rPr lang="en-US" sz="32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Seconde</a:t>
            </a:r>
            <a:r>
              <a:rPr lang="en-US" sz="32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en-US" sz="3200" b="1" dirty="0" err="1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Générale</a:t>
            </a:r>
            <a:r>
              <a:rPr lang="en-US" sz="32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en-US" sz="32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et </a:t>
            </a:r>
            <a:r>
              <a:rPr lang="en-US" sz="32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Technologique</a:t>
            </a:r>
            <a:endParaRPr lang="en-US" sz="3200" dirty="0"/>
          </a:p>
        </p:txBody>
      </p:sp>
      <p:sp>
        <p:nvSpPr>
          <p:cNvPr id="4" name="Shape 1"/>
          <p:cNvSpPr/>
          <p:nvPr/>
        </p:nvSpPr>
        <p:spPr>
          <a:xfrm>
            <a:off x="141805" y="1815353"/>
            <a:ext cx="4244063" cy="6293223"/>
          </a:xfrm>
          <a:prstGeom prst="roundRect">
            <a:avLst>
              <a:gd name="adj" fmla="val 8552"/>
            </a:avLst>
          </a:prstGeom>
          <a:solidFill>
            <a:srgbClr val="E8F3E8"/>
          </a:solidFill>
          <a:ln/>
        </p:spPr>
      </p:sp>
      <p:sp>
        <p:nvSpPr>
          <p:cNvPr id="5" name="Text 2"/>
          <p:cNvSpPr/>
          <p:nvPr/>
        </p:nvSpPr>
        <p:spPr>
          <a:xfrm>
            <a:off x="1020604" y="1834604"/>
            <a:ext cx="3211235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 err="1" smtClean="0">
                <a:solidFill>
                  <a:srgbClr val="405449"/>
                </a:solidFill>
                <a:latin typeface="Fraunces Extra Bold" pitchFamily="34" charset="0"/>
              </a:rPr>
              <a:t>Voie</a:t>
            </a:r>
            <a:r>
              <a:rPr lang="en-US" sz="2200" b="1" dirty="0" smtClean="0">
                <a:solidFill>
                  <a:srgbClr val="405449"/>
                </a:solidFill>
                <a:latin typeface="Fraunces Extra Bold" pitchFamily="34" charset="0"/>
              </a:rPr>
              <a:t> </a:t>
            </a:r>
            <a:r>
              <a:rPr lang="en-US" sz="2200" b="1" dirty="0" err="1" smtClean="0">
                <a:solidFill>
                  <a:srgbClr val="405449"/>
                </a:solidFill>
                <a:latin typeface="Fraunces Extra Bold" pitchFamily="34" charset="0"/>
              </a:rPr>
              <a:t>Générale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268942" y="2250981"/>
            <a:ext cx="3962897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Choix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 de 3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3"/>
              </a:rPr>
              <a:t>enseignements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  <a:hlinkClick r:id="rId3"/>
              </a:rPr>
              <a:t> de</a:t>
            </a: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hlinkClick r:id="rId3"/>
              </a:rPr>
              <a:t>Spécialité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hlinkClick r:id="rId3"/>
              </a:rPr>
              <a:t> 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 2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en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terminale</a:t>
            </a:r>
            <a:endParaRPr lang="en-US" sz="1750" dirty="0">
              <a:solidFill>
                <a:srgbClr val="405449"/>
              </a:solidFill>
              <a:latin typeface="Nobile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15h de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tronc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commun</a:t>
            </a:r>
            <a:endParaRPr lang="en-US" sz="1750" dirty="0" smtClean="0">
              <a:solidFill>
                <a:srgbClr val="405449"/>
              </a:solidFill>
              <a:latin typeface="Nobile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12h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d’enseignements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 de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spécialité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.</a:t>
            </a:r>
            <a:endParaRPr lang="en-US" sz="1750" dirty="0">
              <a:solidFill>
                <a:srgbClr val="405449"/>
              </a:solidFill>
              <a:latin typeface="Nobile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Spécialités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 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</a:rPr>
              <a:t>: 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sym typeface="Wingdings" panose="05000000000000000000" pitchFamily="2" charset="2"/>
                <a:hlinkClick r:id="rId4"/>
              </a:rPr>
              <a:t>(carte interactive)</a:t>
            </a:r>
            <a:endParaRPr lang="en-US" sz="1750" dirty="0" smtClean="0">
              <a:solidFill>
                <a:srgbClr val="405449"/>
              </a:solidFill>
              <a:latin typeface="Nobile" pitchFamily="34" charset="0"/>
              <a:sym typeface="Wingdings" panose="05000000000000000000" pitchFamily="2" charset="2"/>
            </a:endParaRPr>
          </a:p>
          <a:p>
            <a:r>
              <a:rPr lang="fr-FR" sz="1600" dirty="0" smtClean="0">
                <a:hlinkClick r:id="rId5"/>
              </a:rPr>
              <a:t>7 spécialités communes à la plupart des lycées Histoire-géographie</a:t>
            </a:r>
            <a:r>
              <a:rPr lang="fr-FR" sz="1600" dirty="0">
                <a:hlinkClick r:id="rId5"/>
              </a:rPr>
              <a:t>, géopolitique et sciences politiques.</a:t>
            </a:r>
          </a:p>
          <a:p>
            <a:r>
              <a:rPr lang="fr-FR" sz="1600" dirty="0">
                <a:hlinkClick r:id="rId5"/>
              </a:rPr>
              <a:t>Humanités, littérature et philosophie.</a:t>
            </a:r>
          </a:p>
          <a:p>
            <a:r>
              <a:rPr lang="fr-FR" sz="1600" dirty="0">
                <a:hlinkClick r:id="rId5"/>
              </a:rPr>
              <a:t>Langues, littératures et cultures étrangères et régionales.</a:t>
            </a:r>
          </a:p>
          <a:p>
            <a:r>
              <a:rPr lang="fr-FR" sz="1600" dirty="0">
                <a:hlinkClick r:id="rId5"/>
              </a:rPr>
              <a:t>Mathématiques.</a:t>
            </a:r>
          </a:p>
          <a:p>
            <a:r>
              <a:rPr lang="fr-FR" sz="1600" dirty="0">
                <a:hlinkClick r:id="rId5"/>
              </a:rPr>
              <a:t>Physique-chimie.</a:t>
            </a:r>
          </a:p>
          <a:p>
            <a:r>
              <a:rPr lang="fr-FR" sz="1600" dirty="0">
                <a:hlinkClick r:id="rId5"/>
              </a:rPr>
              <a:t>Sciences de la vie et de la Terre.</a:t>
            </a:r>
          </a:p>
          <a:p>
            <a:r>
              <a:rPr lang="fr-FR" sz="1600" dirty="0">
                <a:hlinkClick r:id="rId5"/>
              </a:rPr>
              <a:t>Sciences économiques et sociales</a:t>
            </a:r>
            <a:r>
              <a:rPr lang="fr-FR" sz="1600" dirty="0" smtClean="0">
                <a:hlinkClick r:id="rId5"/>
              </a:rPr>
              <a:t>.</a:t>
            </a:r>
          </a:p>
          <a:p>
            <a:r>
              <a:rPr lang="fr-FR" sz="2000" dirty="0" smtClean="0">
                <a:hlinkClick r:id="rId5"/>
              </a:rPr>
              <a:t>Des Spécificités selon les établissements </a:t>
            </a:r>
          </a:p>
          <a:p>
            <a:r>
              <a:rPr lang="fr-FR" sz="1600" dirty="0" smtClean="0">
                <a:hlinkClick r:id="rId5"/>
              </a:rPr>
              <a:t>Cinéma-Audiovisuel, Arts Plastiques, Sciences de l’ingénieur, Numériques et sciences Informatiques, Anglais monde contemporain, musique, histoire des arts, etc.</a:t>
            </a:r>
            <a:endParaRPr lang="fr-FR" sz="1600" dirty="0"/>
          </a:p>
          <a:p>
            <a:pPr marL="0" indent="0">
              <a:lnSpc>
                <a:spcPts val="2850"/>
              </a:lnSpc>
              <a:buNone/>
            </a:pPr>
            <a:endParaRPr lang="en-US" sz="1750" dirty="0">
              <a:solidFill>
                <a:srgbClr val="405449"/>
              </a:solidFill>
              <a:latin typeface="Nobile" pitchFamily="34" charset="0"/>
              <a:sym typeface="Wingdings" panose="05000000000000000000" pitchFamily="2" charset="2"/>
            </a:endParaRPr>
          </a:p>
          <a:p>
            <a:pPr marL="0" indent="0">
              <a:lnSpc>
                <a:spcPts val="2850"/>
              </a:lnSpc>
              <a:buNone/>
            </a:pP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4527673" y="1815353"/>
            <a:ext cx="4474523" cy="6293223"/>
          </a:xfrm>
          <a:prstGeom prst="roundRect">
            <a:avLst>
              <a:gd name="adj" fmla="val 8552"/>
            </a:avLst>
          </a:prstGeom>
          <a:solidFill>
            <a:srgbClr val="E8F3E8"/>
          </a:solidFill>
          <a:ln/>
        </p:spPr>
        <p:txBody>
          <a:bodyPr/>
          <a:lstStyle/>
          <a:p>
            <a:endParaRPr lang="fr-FR" dirty="0"/>
          </a:p>
        </p:txBody>
      </p:sp>
      <p:sp>
        <p:nvSpPr>
          <p:cNvPr id="8" name="Text 5"/>
          <p:cNvSpPr/>
          <p:nvPr/>
        </p:nvSpPr>
        <p:spPr>
          <a:xfrm>
            <a:off x="4912281" y="2025879"/>
            <a:ext cx="3211235" cy="103477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 err="1" smtClean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hlinkClick r:id="rId6"/>
              </a:rPr>
              <a:t>Voie</a:t>
            </a:r>
            <a:r>
              <a:rPr lang="en-US" sz="2200" b="1" dirty="0" smtClean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hlinkClick r:id="rId6"/>
              </a:rPr>
              <a:t> </a:t>
            </a:r>
            <a:r>
              <a:rPr lang="en-US" sz="2200" b="1" dirty="0" err="1" smtClean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hlinkClick r:id="rId6"/>
              </a:rPr>
              <a:t>Technologique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4685467" y="2543264"/>
            <a:ext cx="416269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</a:pPr>
            <a:r>
              <a:rPr lang="en-US" sz="1750" b="1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8 Bacs </a:t>
            </a:r>
            <a:r>
              <a:rPr lang="en-US" sz="1750" b="1" dirty="0" err="1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Technologiques</a:t>
            </a:r>
            <a:endParaRPr lang="en-US" sz="1750" b="1" dirty="0" smtClean="0">
              <a:solidFill>
                <a:srgbClr val="405449"/>
              </a:solidFill>
              <a:latin typeface="Nobile" pitchFamily="34" charset="0"/>
              <a:ea typeface="Nobile" pitchFamily="34" charset="-122"/>
              <a:cs typeface="Nobile" pitchFamily="34" charset="-120"/>
            </a:endParaRPr>
          </a:p>
          <a:p>
            <a:pPr marL="0" indent="0">
              <a:lnSpc>
                <a:spcPts val="2850"/>
              </a:lnSpc>
              <a:buNone/>
            </a:pPr>
            <a:endParaRPr lang="en-US" sz="1750" dirty="0">
              <a:solidFill>
                <a:srgbClr val="405449"/>
              </a:solidFill>
              <a:latin typeface="Nobile" pitchFamily="34" charset="0"/>
            </a:endParaRP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hlinkClick r:id="rId7"/>
              </a:rPr>
              <a:t>STL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      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</a:rPr>
              <a:t>Laboratoire</a:t>
            </a:r>
            <a:endParaRPr lang="en-US" sz="1750" dirty="0" smtClean="0">
              <a:solidFill>
                <a:srgbClr val="405449"/>
              </a:solidFill>
              <a:latin typeface="Nobile" pitchFamily="34" charset="0"/>
            </a:endParaRP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hlinkClick r:id="rId8"/>
              </a:rPr>
              <a:t>STI2D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   Industries et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</a:rPr>
              <a:t>développement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</a:t>
            </a: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</a:rPr>
              <a:t> 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              durable</a:t>
            </a: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hlinkClick r:id="rId9"/>
              </a:rPr>
              <a:t>ST2S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     Santé et Social</a:t>
            </a: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hlinkClick r:id="rId10"/>
              </a:rPr>
              <a:t>STAV 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  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</a:rPr>
              <a:t>Agronomie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et vivant</a:t>
            </a: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hlinkClick r:id="rId11"/>
              </a:rPr>
              <a:t>STMG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   Management et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</a:rPr>
              <a:t>gestion</a:t>
            </a:r>
            <a:endParaRPr lang="en-US" sz="1750" dirty="0">
              <a:solidFill>
                <a:srgbClr val="405449"/>
              </a:solidFill>
              <a:latin typeface="Nobile" pitchFamily="34" charset="0"/>
            </a:endParaRP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hlinkClick r:id="rId12"/>
              </a:rPr>
              <a:t>STHR  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 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</a:rPr>
              <a:t>Hôtellerie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et Restauration</a:t>
            </a: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hlinkClick r:id="rId13"/>
              </a:rPr>
              <a:t>S2TMD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</a:rPr>
              <a:t>Théâtre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,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</a:rPr>
              <a:t>Musique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, </a:t>
            </a:r>
            <a:r>
              <a:rPr lang="en-US" sz="1750" dirty="0" err="1" smtClean="0">
                <a:solidFill>
                  <a:srgbClr val="405449"/>
                </a:solidFill>
                <a:latin typeface="Nobile" pitchFamily="34" charset="0"/>
              </a:rPr>
              <a:t>Danse</a:t>
            </a:r>
            <a:endParaRPr lang="en-US" sz="1750" dirty="0" smtClean="0">
              <a:solidFill>
                <a:srgbClr val="405449"/>
              </a:solidFill>
              <a:latin typeface="Nobile" pitchFamily="34" charset="0"/>
            </a:endParaRPr>
          </a:p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hlinkClick r:id="rId14"/>
              </a:rPr>
              <a:t>STD2A</a:t>
            </a: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</a:rPr>
              <a:t>    Design et Arts Appliqués</a:t>
            </a:r>
            <a:endParaRPr lang="en-US" sz="1750" dirty="0"/>
          </a:p>
        </p:txBody>
      </p:sp>
      <p:sp>
        <p:nvSpPr>
          <p:cNvPr id="11" name="Text 8"/>
          <p:cNvSpPr/>
          <p:nvPr/>
        </p:nvSpPr>
        <p:spPr>
          <a:xfrm>
            <a:off x="1020604" y="6228278"/>
            <a:ext cx="306943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1020604" y="6718697"/>
            <a:ext cx="710279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 smtClean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.</a:t>
            </a:r>
            <a:endParaRPr lang="en-US" sz="1750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980" y="24238"/>
            <a:ext cx="5555420" cy="820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403033"/>
            <a:ext cx="6722150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La Voie Professionnelle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1118711" y="2451973"/>
            <a:ext cx="30480" cy="4374475"/>
          </a:xfrm>
          <a:prstGeom prst="roundRect">
            <a:avLst>
              <a:gd name="adj" fmla="val 669768"/>
            </a:avLst>
          </a:prstGeom>
          <a:solidFill>
            <a:srgbClr val="CED9CE"/>
          </a:solidFill>
          <a:ln/>
        </p:spPr>
      </p:sp>
      <p:sp>
        <p:nvSpPr>
          <p:cNvPr id="5" name="Shape 2"/>
          <p:cNvSpPr/>
          <p:nvPr/>
        </p:nvSpPr>
        <p:spPr>
          <a:xfrm>
            <a:off x="1358622" y="2947035"/>
            <a:ext cx="793790" cy="30480"/>
          </a:xfrm>
          <a:prstGeom prst="roundRect">
            <a:avLst>
              <a:gd name="adj" fmla="val 669768"/>
            </a:avLst>
          </a:prstGeom>
          <a:solidFill>
            <a:srgbClr val="CED9CE"/>
          </a:solidFill>
          <a:ln/>
        </p:spPr>
      </p:sp>
      <p:sp>
        <p:nvSpPr>
          <p:cNvPr id="6" name="Shape 3"/>
          <p:cNvSpPr/>
          <p:nvPr/>
        </p:nvSpPr>
        <p:spPr>
          <a:xfrm>
            <a:off x="878800" y="2707124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7" name="Text 4"/>
          <p:cNvSpPr/>
          <p:nvPr/>
        </p:nvSpPr>
        <p:spPr>
          <a:xfrm>
            <a:off x="1049060" y="2792135"/>
            <a:ext cx="169783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1</a:t>
            </a:r>
            <a:endParaRPr lang="en-US" sz="2650" dirty="0"/>
          </a:p>
        </p:txBody>
      </p:sp>
      <p:sp>
        <p:nvSpPr>
          <p:cNvPr id="8" name="Text 5"/>
          <p:cNvSpPr/>
          <p:nvPr/>
        </p:nvSpPr>
        <p:spPr>
          <a:xfrm>
            <a:off x="2381488" y="2678787"/>
            <a:ext cx="352294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Seconde Professionnelle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2381488" y="3169206"/>
            <a:ext cx="5968722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Première étape du cycle de trois ans.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1358622" y="4480798"/>
            <a:ext cx="793790" cy="30480"/>
          </a:xfrm>
          <a:prstGeom prst="roundRect">
            <a:avLst>
              <a:gd name="adj" fmla="val 669768"/>
            </a:avLst>
          </a:prstGeom>
          <a:solidFill>
            <a:srgbClr val="CED9CE"/>
          </a:solidFill>
          <a:ln/>
        </p:spPr>
      </p:sp>
      <p:sp>
        <p:nvSpPr>
          <p:cNvPr id="11" name="Shape 8"/>
          <p:cNvSpPr/>
          <p:nvPr/>
        </p:nvSpPr>
        <p:spPr>
          <a:xfrm>
            <a:off x="878800" y="4240887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12" name="Text 9"/>
          <p:cNvSpPr/>
          <p:nvPr/>
        </p:nvSpPr>
        <p:spPr>
          <a:xfrm>
            <a:off x="1022747" y="4325898"/>
            <a:ext cx="222409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2</a:t>
            </a:r>
            <a:endParaRPr lang="en-US" sz="2650" dirty="0"/>
          </a:p>
        </p:txBody>
      </p:sp>
      <p:sp>
        <p:nvSpPr>
          <p:cNvPr id="13" name="Text 10"/>
          <p:cNvSpPr/>
          <p:nvPr/>
        </p:nvSpPr>
        <p:spPr>
          <a:xfrm>
            <a:off x="2381488" y="4212550"/>
            <a:ext cx="3679746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Première Professionnelle</a:t>
            </a:r>
            <a:endParaRPr lang="en-US" sz="2200" dirty="0"/>
          </a:p>
        </p:txBody>
      </p:sp>
      <p:sp>
        <p:nvSpPr>
          <p:cNvPr id="14" name="Text 11"/>
          <p:cNvSpPr/>
          <p:nvPr/>
        </p:nvSpPr>
        <p:spPr>
          <a:xfrm>
            <a:off x="2381488" y="4702969"/>
            <a:ext cx="5968722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Poursuite de la formation spécialisée.</a:t>
            </a:r>
            <a:endParaRPr lang="en-US" sz="1750" dirty="0"/>
          </a:p>
        </p:txBody>
      </p:sp>
      <p:sp>
        <p:nvSpPr>
          <p:cNvPr id="15" name="Shape 12"/>
          <p:cNvSpPr/>
          <p:nvPr/>
        </p:nvSpPr>
        <p:spPr>
          <a:xfrm>
            <a:off x="1358622" y="6014561"/>
            <a:ext cx="793790" cy="30480"/>
          </a:xfrm>
          <a:prstGeom prst="roundRect">
            <a:avLst>
              <a:gd name="adj" fmla="val 669768"/>
            </a:avLst>
          </a:prstGeom>
          <a:solidFill>
            <a:srgbClr val="CED9CE"/>
          </a:solidFill>
          <a:ln/>
        </p:spPr>
      </p:sp>
      <p:sp>
        <p:nvSpPr>
          <p:cNvPr id="16" name="Shape 13"/>
          <p:cNvSpPr/>
          <p:nvPr/>
        </p:nvSpPr>
        <p:spPr>
          <a:xfrm>
            <a:off x="878800" y="5774650"/>
            <a:ext cx="510302" cy="510302"/>
          </a:xfrm>
          <a:prstGeom prst="roundRect">
            <a:avLst>
              <a:gd name="adj" fmla="val 40005"/>
            </a:avLst>
          </a:prstGeom>
          <a:solidFill>
            <a:srgbClr val="E8F3E8"/>
          </a:solidFill>
          <a:ln/>
        </p:spPr>
      </p:sp>
      <p:sp>
        <p:nvSpPr>
          <p:cNvPr id="17" name="Text 14"/>
          <p:cNvSpPr/>
          <p:nvPr/>
        </p:nvSpPr>
        <p:spPr>
          <a:xfrm>
            <a:off x="1031200" y="5859661"/>
            <a:ext cx="205502" cy="3402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</a:pPr>
            <a:r>
              <a:rPr lang="en-US" sz="26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3</a:t>
            </a:r>
            <a:endParaRPr lang="en-US" sz="2650" dirty="0"/>
          </a:p>
        </p:txBody>
      </p:sp>
      <p:sp>
        <p:nvSpPr>
          <p:cNvPr id="18" name="Text 15"/>
          <p:cNvSpPr/>
          <p:nvPr/>
        </p:nvSpPr>
        <p:spPr>
          <a:xfrm>
            <a:off x="2381488" y="5746313"/>
            <a:ext cx="381238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Terminale Professionnelle</a:t>
            </a:r>
            <a:endParaRPr lang="en-US" sz="2200" dirty="0"/>
          </a:p>
        </p:txBody>
      </p:sp>
      <p:sp>
        <p:nvSpPr>
          <p:cNvPr id="19" name="Text 16"/>
          <p:cNvSpPr/>
          <p:nvPr/>
        </p:nvSpPr>
        <p:spPr>
          <a:xfrm>
            <a:off x="2381488" y="6236732"/>
            <a:ext cx="5968722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Dernière année menant au baccalauréat professionnel.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83523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3825716"/>
            <a:ext cx="12088297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Programme de la Seconde Professionnelle</a:t>
            </a:r>
            <a:endParaRPr lang="en-US" sz="44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90" y="4874657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93790" y="5668447"/>
            <a:ext cx="364962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Enseignements Généraux</a:t>
            </a:r>
            <a:endParaRPr lang="en-US" sz="2200" dirty="0"/>
          </a:p>
        </p:txBody>
      </p:sp>
      <p:sp>
        <p:nvSpPr>
          <p:cNvPr id="6" name="Text 2"/>
          <p:cNvSpPr/>
          <p:nvPr/>
        </p:nvSpPr>
        <p:spPr>
          <a:xfrm>
            <a:off x="793790" y="6158865"/>
            <a:ext cx="4120753" cy="3629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Communs à toutes les spécialités.</a:t>
            </a:r>
            <a:endParaRPr lang="en-US" sz="17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4704" y="4874657"/>
            <a:ext cx="566976" cy="566976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5254704" y="5668447"/>
            <a:ext cx="4120872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Enseignements Professionnels</a:t>
            </a:r>
            <a:endParaRPr lang="en-US" sz="2200" dirty="0"/>
          </a:p>
        </p:txBody>
      </p:sp>
      <p:sp>
        <p:nvSpPr>
          <p:cNvPr id="9" name="Text 4"/>
          <p:cNvSpPr/>
          <p:nvPr/>
        </p:nvSpPr>
        <p:spPr>
          <a:xfrm>
            <a:off x="5254704" y="6513195"/>
            <a:ext cx="4120872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Spécifiques à chaque baccalauréat professionnel.</a:t>
            </a:r>
            <a:endParaRPr lang="en-US" sz="17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5738" y="4874657"/>
            <a:ext cx="566976" cy="566976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9715738" y="5668447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Stages</a:t>
            </a:r>
            <a:endParaRPr lang="en-US" sz="2200" dirty="0"/>
          </a:p>
        </p:txBody>
      </p:sp>
      <p:sp>
        <p:nvSpPr>
          <p:cNvPr id="12" name="Text 6"/>
          <p:cNvSpPr/>
          <p:nvPr/>
        </p:nvSpPr>
        <p:spPr>
          <a:xfrm>
            <a:off x="9715738" y="6158865"/>
            <a:ext cx="4120753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18 à 22 semaines de formation en milieu professionnel.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66882" y="946309"/>
            <a:ext cx="12730282" cy="6847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350"/>
              </a:lnSpc>
              <a:buNone/>
            </a:pPr>
            <a:r>
              <a:rPr lang="en-US" sz="43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  <a:hlinkClick r:id="rId3"/>
              </a:rPr>
              <a:t>Le Certificat d'Aptitude Professionnelle (CAP)</a:t>
            </a:r>
            <a:endParaRPr lang="en-US" sz="43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0642" y="2069187"/>
            <a:ext cx="1620679" cy="1262420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3972639" y="2637711"/>
            <a:ext cx="136684" cy="4381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45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1</a:t>
            </a:r>
            <a:endParaRPr lang="en-US" sz="2150" dirty="0"/>
          </a:p>
        </p:txBody>
      </p:sp>
      <p:sp>
        <p:nvSpPr>
          <p:cNvPr id="5" name="Text 2"/>
          <p:cNvSpPr/>
          <p:nvPr/>
        </p:nvSpPr>
        <p:spPr>
          <a:xfrm>
            <a:off x="5070396" y="2288262"/>
            <a:ext cx="3552944" cy="342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Insertion Professionnelle</a:t>
            </a:r>
            <a:endParaRPr lang="en-US" sz="2150" dirty="0"/>
          </a:p>
        </p:txBody>
      </p:sp>
      <p:sp>
        <p:nvSpPr>
          <p:cNvPr id="6" name="Text 3"/>
          <p:cNvSpPr/>
          <p:nvPr/>
        </p:nvSpPr>
        <p:spPr>
          <a:xfrm>
            <a:off x="5070396" y="2762012"/>
            <a:ext cx="3552944" cy="3505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Objectif principal du CAP</a:t>
            </a:r>
            <a:endParaRPr lang="en-US" sz="1700" dirty="0"/>
          </a:p>
        </p:txBody>
      </p:sp>
      <p:sp>
        <p:nvSpPr>
          <p:cNvPr id="7" name="Shape 4"/>
          <p:cNvSpPr/>
          <p:nvPr/>
        </p:nvSpPr>
        <p:spPr>
          <a:xfrm>
            <a:off x="4906089" y="3343751"/>
            <a:ext cx="8902660" cy="15240"/>
          </a:xfrm>
          <a:prstGeom prst="roundRect">
            <a:avLst>
              <a:gd name="adj" fmla="val 1294008"/>
            </a:avLst>
          </a:prstGeom>
          <a:solidFill>
            <a:srgbClr val="CED9CE"/>
          </a:solidFill>
          <a:ln/>
        </p:spPr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0303" y="3386376"/>
            <a:ext cx="3241358" cy="1262420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3951446" y="3798451"/>
            <a:ext cx="179070" cy="4381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45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2</a:t>
            </a:r>
            <a:endParaRPr lang="en-US" sz="2150" dirty="0"/>
          </a:p>
        </p:txBody>
      </p:sp>
      <p:sp>
        <p:nvSpPr>
          <p:cNvPr id="10" name="Text 6"/>
          <p:cNvSpPr/>
          <p:nvPr/>
        </p:nvSpPr>
        <p:spPr>
          <a:xfrm>
            <a:off x="5880735" y="3605451"/>
            <a:ext cx="2758321" cy="342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Formation Pratique</a:t>
            </a:r>
            <a:endParaRPr lang="en-US" sz="2150" dirty="0"/>
          </a:p>
        </p:txBody>
      </p:sp>
      <p:sp>
        <p:nvSpPr>
          <p:cNvPr id="11" name="Text 7"/>
          <p:cNvSpPr/>
          <p:nvPr/>
        </p:nvSpPr>
        <p:spPr>
          <a:xfrm>
            <a:off x="5880735" y="4079200"/>
            <a:ext cx="5936575" cy="3505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61,2% d'enseignements professionnels et technologiques</a:t>
            </a:r>
            <a:endParaRPr lang="en-US" sz="1700" dirty="0"/>
          </a:p>
        </p:txBody>
      </p:sp>
      <p:sp>
        <p:nvSpPr>
          <p:cNvPr id="12" name="Shape 8"/>
          <p:cNvSpPr/>
          <p:nvPr/>
        </p:nvSpPr>
        <p:spPr>
          <a:xfrm>
            <a:off x="5716429" y="4660940"/>
            <a:ext cx="8092321" cy="15240"/>
          </a:xfrm>
          <a:prstGeom prst="roundRect">
            <a:avLst>
              <a:gd name="adj" fmla="val 1294008"/>
            </a:avLst>
          </a:prstGeom>
          <a:solidFill>
            <a:srgbClr val="CED9CE"/>
          </a:solidFill>
          <a:ln/>
        </p:spPr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9963" y="4703564"/>
            <a:ext cx="4862036" cy="1262420"/>
          </a:xfrm>
          <a:prstGeom prst="rect">
            <a:avLst/>
          </a:prstGeom>
        </p:spPr>
      </p:pic>
      <p:sp>
        <p:nvSpPr>
          <p:cNvPr id="14" name="Text 9"/>
          <p:cNvSpPr/>
          <p:nvPr/>
        </p:nvSpPr>
        <p:spPr>
          <a:xfrm>
            <a:off x="3958114" y="5115639"/>
            <a:ext cx="165497" cy="4381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45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3</a:t>
            </a:r>
            <a:endParaRPr lang="en-US" sz="2150" dirty="0"/>
          </a:p>
        </p:txBody>
      </p:sp>
      <p:sp>
        <p:nvSpPr>
          <p:cNvPr id="15" name="Text 10"/>
          <p:cNvSpPr/>
          <p:nvPr/>
        </p:nvSpPr>
        <p:spPr>
          <a:xfrm>
            <a:off x="6691074" y="4922639"/>
            <a:ext cx="2849642" cy="342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Stages en Entreprise</a:t>
            </a:r>
            <a:endParaRPr lang="en-US" sz="2150" dirty="0"/>
          </a:p>
        </p:txBody>
      </p:sp>
      <p:sp>
        <p:nvSpPr>
          <p:cNvPr id="16" name="Text 11"/>
          <p:cNvSpPr/>
          <p:nvPr/>
        </p:nvSpPr>
        <p:spPr>
          <a:xfrm>
            <a:off x="6691074" y="5396389"/>
            <a:ext cx="2849642" cy="3505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12 à 14 semaines de stage</a:t>
            </a:r>
            <a:endParaRPr lang="en-US" sz="1700" dirty="0"/>
          </a:p>
        </p:txBody>
      </p:sp>
      <p:sp>
        <p:nvSpPr>
          <p:cNvPr id="17" name="Shape 12"/>
          <p:cNvSpPr/>
          <p:nvPr/>
        </p:nvSpPr>
        <p:spPr>
          <a:xfrm>
            <a:off x="6526768" y="5978128"/>
            <a:ext cx="7281982" cy="15240"/>
          </a:xfrm>
          <a:prstGeom prst="roundRect">
            <a:avLst>
              <a:gd name="adj" fmla="val 1294008"/>
            </a:avLst>
          </a:prstGeom>
          <a:solidFill>
            <a:srgbClr val="CED9CE"/>
          </a:solidFill>
          <a:ln/>
        </p:spPr>
      </p:sp>
      <p:pic>
        <p:nvPicPr>
          <p:cNvPr id="18" name="Image 3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505" y="6020753"/>
            <a:ext cx="6482834" cy="1262420"/>
          </a:xfrm>
          <a:prstGeom prst="rect">
            <a:avLst/>
          </a:prstGeom>
        </p:spPr>
      </p:pic>
      <p:sp>
        <p:nvSpPr>
          <p:cNvPr id="19" name="Text 13"/>
          <p:cNvSpPr/>
          <p:nvPr/>
        </p:nvSpPr>
        <p:spPr>
          <a:xfrm>
            <a:off x="3947874" y="6432828"/>
            <a:ext cx="186095" cy="43815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45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4</a:t>
            </a:r>
            <a:endParaRPr lang="en-US" sz="2150" dirty="0"/>
          </a:p>
        </p:txBody>
      </p:sp>
      <p:sp>
        <p:nvSpPr>
          <p:cNvPr id="20" name="Text 14"/>
          <p:cNvSpPr/>
          <p:nvPr/>
        </p:nvSpPr>
        <p:spPr>
          <a:xfrm>
            <a:off x="7501414" y="6239827"/>
            <a:ext cx="3526869" cy="342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650"/>
              </a:lnSpc>
              <a:buNone/>
            </a:pPr>
            <a:r>
              <a:rPr lang="en-US" sz="21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Enseignements Généraux</a:t>
            </a:r>
            <a:endParaRPr lang="en-US" sz="2150" dirty="0"/>
          </a:p>
        </p:txBody>
      </p:sp>
      <p:sp>
        <p:nvSpPr>
          <p:cNvPr id="21" name="Text 15"/>
          <p:cNvSpPr/>
          <p:nvPr/>
        </p:nvSpPr>
        <p:spPr>
          <a:xfrm>
            <a:off x="7501414" y="6713577"/>
            <a:ext cx="3526869" cy="3505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17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27,4% du programme</a:t>
            </a:r>
            <a:endParaRPr lang="en-US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767</Words>
  <Application>Microsoft Office PowerPoint</Application>
  <PresentationFormat>Personnalisé</PresentationFormat>
  <Paragraphs>138</Paragraphs>
  <Slides>14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2" baseType="lpstr">
      <vt:lpstr>Fraunces Extra Bold</vt:lpstr>
      <vt:lpstr>Nobile</vt:lpstr>
      <vt:lpstr>Calibri</vt:lpstr>
      <vt:lpstr>Inter Medium</vt:lpstr>
      <vt:lpstr>Wingdings</vt:lpstr>
      <vt:lpstr>Arial</vt:lpstr>
      <vt:lpstr>DM Sans Semi Bold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MAGNIER JULIE</cp:lastModifiedBy>
  <cp:revision>17</cp:revision>
  <dcterms:created xsi:type="dcterms:W3CDTF">2025-01-02T13:16:08Z</dcterms:created>
  <dcterms:modified xsi:type="dcterms:W3CDTF">2025-01-08T21:54:49Z</dcterms:modified>
</cp:coreProperties>
</file>