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4630400" cy="8229600"/>
  <p:notesSz cx="8229600" cy="146304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Patrick Hand" panose="020B0604020202020204" charset="0"/>
      <p:regular r:id="rId18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6FD7"/>
    <a:srgbClr val="07897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39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0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9D9D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F7F7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2047280"/>
            <a:ext cx="7415927" cy="1234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Découvrez les Lycées autour de Saint-Sulpice La Pointe</a:t>
            </a:r>
            <a:endParaRPr lang="en-US" sz="3850" dirty="0"/>
          </a:p>
        </p:txBody>
      </p:sp>
      <p:sp>
        <p:nvSpPr>
          <p:cNvPr id="4" name="Text 1"/>
          <p:cNvSpPr/>
          <p:nvPr/>
        </p:nvSpPr>
        <p:spPr>
          <a:xfrm>
            <a:off x="6350437" y="3651766"/>
            <a:ext cx="7415927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Bienvenue à notre présentation des lycées aux alentours de Saint-Sulpice La Pointe. Nous allons explorer trois établissements : Simone de Beauvoir à Gragnague, Victor Hugo à Gaillac, et Las Cases à Lavaur.</a:t>
            </a:r>
            <a:endParaRPr lang="en-US" sz="1900" dirty="0"/>
          </a:p>
        </p:txBody>
      </p:sp>
      <p:sp>
        <p:nvSpPr>
          <p:cNvPr id="5" name="Text 2"/>
          <p:cNvSpPr/>
          <p:nvPr/>
        </p:nvSpPr>
        <p:spPr>
          <a:xfrm>
            <a:off x="6350437" y="5114568"/>
            <a:ext cx="74159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Par Julie Magnier - Psychologue de l'Education Nationale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6350437" y="5787271"/>
            <a:ext cx="74159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                                                                     Janvier 2025</a:t>
            </a:r>
            <a:endParaRPr lang="en-US" sz="19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911781"/>
            <a:ext cx="4937760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Journées Portes Ouvertes</a:t>
            </a:r>
            <a:endParaRPr lang="en-US" sz="3850" dirty="0">
              <a:solidFill>
                <a:srgbClr val="FF5050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864037" y="2022515"/>
            <a:ext cx="3522821" cy="8146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400"/>
              </a:lnSpc>
              <a:buNone/>
            </a:pPr>
            <a:r>
              <a:rPr lang="en-US" sz="640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8 mars</a:t>
            </a:r>
            <a:endParaRPr lang="en-US" sz="6400" dirty="0">
              <a:solidFill>
                <a:srgbClr val="FF5050"/>
              </a:solidFill>
            </a:endParaRPr>
          </a:p>
        </p:txBody>
      </p:sp>
      <p:sp>
        <p:nvSpPr>
          <p:cNvPr id="5" name="Text 2"/>
          <p:cNvSpPr/>
          <p:nvPr/>
        </p:nvSpPr>
        <p:spPr>
          <a:xfrm>
            <a:off x="864037" y="3145631"/>
            <a:ext cx="35228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Simone de Beauvoir Gragnague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864037" y="3688794"/>
            <a:ext cx="35228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9h-12h30</a:t>
            </a:r>
            <a:endParaRPr lang="en-US" sz="1900" dirty="0"/>
          </a:p>
        </p:txBody>
      </p:sp>
      <p:sp>
        <p:nvSpPr>
          <p:cNvPr id="7" name="Text 4"/>
          <p:cNvSpPr/>
          <p:nvPr/>
        </p:nvSpPr>
        <p:spPr>
          <a:xfrm>
            <a:off x="4757142" y="2022515"/>
            <a:ext cx="3522821" cy="8146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400"/>
              </a:lnSpc>
              <a:buNone/>
            </a:pPr>
            <a:r>
              <a:rPr lang="en-US" sz="640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15 mars</a:t>
            </a:r>
            <a:endParaRPr lang="en-US" sz="6400" dirty="0">
              <a:solidFill>
                <a:srgbClr val="FF5050"/>
              </a:solidFill>
            </a:endParaRPr>
          </a:p>
        </p:txBody>
      </p:sp>
      <p:sp>
        <p:nvSpPr>
          <p:cNvPr id="8" name="Text 5"/>
          <p:cNvSpPr/>
          <p:nvPr/>
        </p:nvSpPr>
        <p:spPr>
          <a:xfrm>
            <a:off x="5284113" y="3145631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Victor Hugo Gaillac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4757142" y="3602355"/>
            <a:ext cx="35228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8h30-12h30</a:t>
            </a:r>
            <a:endParaRPr lang="en-US" sz="1900" dirty="0"/>
          </a:p>
        </p:txBody>
      </p:sp>
      <p:sp>
        <p:nvSpPr>
          <p:cNvPr id="10" name="Text 7"/>
          <p:cNvSpPr/>
          <p:nvPr/>
        </p:nvSpPr>
        <p:spPr>
          <a:xfrm>
            <a:off x="864037" y="4947761"/>
            <a:ext cx="3522821" cy="8146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400"/>
              </a:lnSpc>
              <a:buNone/>
            </a:pPr>
            <a:r>
              <a:rPr lang="en-US" sz="6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_</a:t>
            </a:r>
            <a:endParaRPr lang="en-US" sz="6400" dirty="0"/>
          </a:p>
        </p:txBody>
      </p:sp>
      <p:sp>
        <p:nvSpPr>
          <p:cNvPr id="11" name="Text 8"/>
          <p:cNvSpPr/>
          <p:nvPr/>
        </p:nvSpPr>
        <p:spPr>
          <a:xfrm>
            <a:off x="1391007" y="6070878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Possibilités</a:t>
            </a:r>
            <a:endParaRPr lang="en-US" sz="1900" dirty="0"/>
          </a:p>
        </p:txBody>
      </p:sp>
      <p:sp>
        <p:nvSpPr>
          <p:cNvPr id="12" name="Text 9"/>
          <p:cNvSpPr/>
          <p:nvPr/>
        </p:nvSpPr>
        <p:spPr>
          <a:xfrm>
            <a:off x="864037" y="6527602"/>
            <a:ext cx="3522821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Découvrez les </a:t>
            </a:r>
            <a:r>
              <a:rPr lang="en-US" sz="1900" dirty="0" err="1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opportunités</a:t>
            </a: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</a:t>
            </a:r>
            <a:r>
              <a:rPr lang="en-US" sz="1900" dirty="0" err="1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offertes</a:t>
            </a:r>
            <a:r>
              <a:rPr lang="en-US" sz="190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</a:t>
            </a: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par ces établissements.</a:t>
            </a:r>
            <a:endParaRPr lang="en-US" sz="1900" dirty="0"/>
          </a:p>
        </p:txBody>
      </p:sp>
      <p:sp>
        <p:nvSpPr>
          <p:cNvPr id="13" name="Text 10"/>
          <p:cNvSpPr/>
          <p:nvPr/>
        </p:nvSpPr>
        <p:spPr>
          <a:xfrm>
            <a:off x="4757142" y="4947761"/>
            <a:ext cx="3522821" cy="81462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400"/>
              </a:lnSpc>
              <a:buNone/>
            </a:pPr>
            <a:r>
              <a:rPr lang="en-US" sz="640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22 mars</a:t>
            </a:r>
            <a:endParaRPr lang="en-US" sz="6400" dirty="0">
              <a:solidFill>
                <a:srgbClr val="FF5050"/>
              </a:solidFill>
            </a:endParaRPr>
          </a:p>
        </p:txBody>
      </p:sp>
      <p:sp>
        <p:nvSpPr>
          <p:cNvPr id="14" name="Text 11"/>
          <p:cNvSpPr/>
          <p:nvPr/>
        </p:nvSpPr>
        <p:spPr>
          <a:xfrm>
            <a:off x="5284113" y="6070878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Las Cases Lavaur</a:t>
            </a:r>
            <a:endParaRPr lang="en-US" sz="1900" dirty="0"/>
          </a:p>
        </p:txBody>
      </p:sp>
      <p:sp>
        <p:nvSpPr>
          <p:cNvPr id="15" name="Text 12"/>
          <p:cNvSpPr/>
          <p:nvPr/>
        </p:nvSpPr>
        <p:spPr>
          <a:xfrm>
            <a:off x="4757142" y="6527602"/>
            <a:ext cx="35228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9h-12h</a:t>
            </a:r>
            <a:endParaRPr lang="en-US" sz="19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843677" y="3689985"/>
            <a:ext cx="5064323" cy="6026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700"/>
              </a:lnSpc>
              <a:buNone/>
            </a:pPr>
            <a:r>
              <a:rPr lang="en-US" sz="3750" dirty="0" err="1" smtClean="0">
                <a:solidFill>
                  <a:srgbClr val="926FD7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Autres</a:t>
            </a:r>
            <a:r>
              <a:rPr lang="en-US" sz="3750" dirty="0" smtClean="0">
                <a:solidFill>
                  <a:srgbClr val="926FD7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</a:t>
            </a:r>
            <a:r>
              <a:rPr lang="en-US" sz="3750" dirty="0" err="1" smtClean="0">
                <a:solidFill>
                  <a:srgbClr val="926FD7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Lycées</a:t>
            </a:r>
            <a:r>
              <a:rPr lang="en-US" sz="3750" dirty="0" smtClean="0">
                <a:solidFill>
                  <a:srgbClr val="926FD7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GT Publics du TARN</a:t>
            </a:r>
            <a:endParaRPr lang="en-US" sz="3750" dirty="0">
              <a:solidFill>
                <a:srgbClr val="926FD7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843677" y="4654272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092279" y="4902875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ALBI </a:t>
            </a:r>
            <a:endParaRPr lang="en-US" sz="1850" dirty="0"/>
          </a:p>
        </p:txBody>
      </p:sp>
      <p:sp>
        <p:nvSpPr>
          <p:cNvPr id="6" name="Text 3"/>
          <p:cNvSpPr/>
          <p:nvPr/>
        </p:nvSpPr>
        <p:spPr>
          <a:xfrm>
            <a:off x="1092279" y="5204222"/>
            <a:ext cx="5853827" cy="530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 err="1" smtClean="0"/>
              <a:t>Lycée</a:t>
            </a:r>
            <a:r>
              <a:rPr lang="en-US" sz="1850" dirty="0" smtClean="0"/>
              <a:t> RASCOL, </a:t>
            </a:r>
            <a:r>
              <a:rPr lang="en-US" sz="1850" dirty="0" err="1" smtClean="0"/>
              <a:t>Lycée</a:t>
            </a:r>
            <a:r>
              <a:rPr lang="en-US" sz="1850" dirty="0" smtClean="0"/>
              <a:t> Bellevue, </a:t>
            </a:r>
            <a:r>
              <a:rPr lang="en-US" sz="1850" dirty="0" err="1" smtClean="0"/>
              <a:t>Lycée</a:t>
            </a:r>
            <a:r>
              <a:rPr lang="en-US" sz="1850" dirty="0" smtClean="0"/>
              <a:t> LAPEROUSE</a:t>
            </a:r>
          </a:p>
          <a:p>
            <a:pPr marL="0" indent="0">
              <a:lnSpc>
                <a:spcPts val="3000"/>
              </a:lnSpc>
              <a:buNone/>
            </a:pPr>
            <a:r>
              <a:rPr lang="en-US" sz="1850" dirty="0" err="1" smtClean="0"/>
              <a:t>Lycée</a:t>
            </a:r>
            <a:r>
              <a:rPr lang="en-US" sz="1850" dirty="0" smtClean="0"/>
              <a:t> </a:t>
            </a:r>
            <a:r>
              <a:rPr lang="en-US" sz="1850" dirty="0" err="1" smtClean="0"/>
              <a:t>Agricol</a:t>
            </a:r>
            <a:r>
              <a:rPr lang="en-US" sz="1850" dirty="0" smtClean="0"/>
              <a:t> FONLABOUR</a:t>
            </a:r>
            <a:endParaRPr lang="en-US" sz="1850" dirty="0"/>
          </a:p>
        </p:txBody>
      </p:sp>
      <p:sp>
        <p:nvSpPr>
          <p:cNvPr id="7" name="Shape 4"/>
          <p:cNvSpPr/>
          <p:nvPr/>
        </p:nvSpPr>
        <p:spPr>
          <a:xfrm>
            <a:off x="7435691" y="4654272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684294" y="4902875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GRAULHET</a:t>
            </a:r>
            <a:endParaRPr lang="en-US" sz="1850" dirty="0"/>
          </a:p>
        </p:txBody>
      </p:sp>
      <p:sp>
        <p:nvSpPr>
          <p:cNvPr id="9" name="Text 6"/>
          <p:cNvSpPr/>
          <p:nvPr/>
        </p:nvSpPr>
        <p:spPr>
          <a:xfrm>
            <a:off x="7684294" y="5348764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Clément de PEMILLE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.</a:t>
            </a:r>
            <a:endParaRPr lang="en-US" sz="1850" dirty="0"/>
          </a:p>
        </p:txBody>
      </p:sp>
      <p:sp>
        <p:nvSpPr>
          <p:cNvPr id="10" name="Shape 7"/>
          <p:cNvSpPr/>
          <p:nvPr/>
        </p:nvSpPr>
        <p:spPr>
          <a:xfrm>
            <a:off x="843677" y="6224111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1092279" y="6472714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CASTRES</a:t>
            </a:r>
            <a:endParaRPr lang="en-US" sz="1850" dirty="0"/>
          </a:p>
        </p:txBody>
      </p:sp>
      <p:sp>
        <p:nvSpPr>
          <p:cNvPr id="12" name="Text 9"/>
          <p:cNvSpPr/>
          <p:nvPr/>
        </p:nvSpPr>
        <p:spPr>
          <a:xfrm>
            <a:off x="1092279" y="6918603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Polyvalent La BORDE BASSE</a:t>
            </a:r>
            <a:endParaRPr lang="en-US" sz="1850" dirty="0"/>
          </a:p>
        </p:txBody>
      </p:sp>
      <p:sp>
        <p:nvSpPr>
          <p:cNvPr id="13" name="Shape 10"/>
          <p:cNvSpPr/>
          <p:nvPr/>
        </p:nvSpPr>
        <p:spPr>
          <a:xfrm>
            <a:off x="7435691" y="6224111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7684294" y="6472714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CARMAUX – </a:t>
            </a: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Jean </a:t>
            </a: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Jaureès</a:t>
            </a:r>
            <a:endParaRPr lang="en-US" sz="1850" dirty="0" smtClean="0">
              <a:solidFill>
                <a:srgbClr val="383838"/>
              </a:solidFill>
              <a:latin typeface="Patrick Hand" pitchFamily="34" charset="0"/>
              <a:ea typeface="Patrick Hand" pitchFamily="34" charset="-122"/>
              <a:cs typeface="Patrick Hand" pitchFamily="34" charset="-120"/>
            </a:endParaRPr>
          </a:p>
          <a:p>
            <a:pPr marL="0" indent="0">
              <a:lnSpc>
                <a:spcPts val="2350"/>
              </a:lnSpc>
              <a:buNone/>
            </a:pP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MAZAMET – </a:t>
            </a: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Cité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 </a:t>
            </a: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Scolaire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 </a:t>
            </a:r>
            <a:r>
              <a:rPr lang="en-US" sz="1850" dirty="0" err="1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Maréchal</a:t>
            </a:r>
            <a:r>
              <a:rPr lang="en-US" sz="1850" dirty="0" smtClean="0">
                <a:solidFill>
                  <a:srgbClr val="383838"/>
                </a:solidFill>
                <a:latin typeface="Patrick Hand" pitchFamily="34" charset="0"/>
                <a:cs typeface="Patrick Hand" pitchFamily="34" charset="-120"/>
              </a:rPr>
              <a:t> Soult.</a:t>
            </a:r>
            <a:endParaRPr lang="en-US" sz="1850" dirty="0"/>
          </a:p>
        </p:txBody>
      </p:sp>
      <p:sp>
        <p:nvSpPr>
          <p:cNvPr id="15" name="Text 12"/>
          <p:cNvSpPr/>
          <p:nvPr/>
        </p:nvSpPr>
        <p:spPr>
          <a:xfrm>
            <a:off x="7684294" y="6918603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b="1" dirty="0" smtClean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.</a:t>
            </a:r>
            <a:endParaRPr lang="en-US" sz="185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77" y="29423"/>
            <a:ext cx="12943046" cy="341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7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2096691"/>
            <a:ext cx="6831092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00206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 Simone de Beauvoir - Gragnague</a:t>
            </a:r>
            <a:endParaRPr lang="en-US" sz="3850" dirty="0">
              <a:solidFill>
                <a:srgbClr val="00206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6350437" y="3361730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7029212" y="3361730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Internat mixte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7029212" y="3818453"/>
            <a:ext cx="2905839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Accueil des filles et des garçons</a:t>
            </a:r>
            <a:endParaRPr lang="en-US" sz="1900" dirty="0"/>
          </a:p>
        </p:txBody>
      </p:sp>
      <p:sp>
        <p:nvSpPr>
          <p:cNvPr id="7" name="Text 4"/>
          <p:cNvSpPr/>
          <p:nvPr/>
        </p:nvSpPr>
        <p:spPr>
          <a:xfrm>
            <a:off x="7029212" y="4361617"/>
            <a:ext cx="2905839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05 34 27 44 00</a:t>
            </a:r>
            <a:endParaRPr lang="en-US" sz="1900" dirty="0"/>
          </a:p>
        </p:txBody>
      </p:sp>
      <p:sp>
        <p:nvSpPr>
          <p:cNvPr id="8" name="Shape 5"/>
          <p:cNvSpPr/>
          <p:nvPr/>
        </p:nvSpPr>
        <p:spPr>
          <a:xfrm>
            <a:off x="10181868" y="3361730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10860643" y="3361730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Baccalauréats proposés</a:t>
            </a:r>
            <a:endParaRPr lang="en-US" sz="1900" dirty="0"/>
          </a:p>
        </p:txBody>
      </p:sp>
      <p:sp>
        <p:nvSpPr>
          <p:cNvPr id="10" name="Text 7"/>
          <p:cNvSpPr/>
          <p:nvPr/>
        </p:nvSpPr>
        <p:spPr>
          <a:xfrm>
            <a:off x="10860643" y="3818453"/>
            <a:ext cx="2905839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Général et technologique STI2D </a:t>
            </a:r>
            <a:endParaRPr lang="en-US" sz="1900" dirty="0"/>
          </a:p>
        </p:txBody>
      </p:sp>
      <p:sp>
        <p:nvSpPr>
          <p:cNvPr id="11" name="Shape 8"/>
          <p:cNvSpPr/>
          <p:nvPr/>
        </p:nvSpPr>
        <p:spPr>
          <a:xfrm>
            <a:off x="6350437" y="5281136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7029212" y="5281136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Langues vivantes</a:t>
            </a:r>
            <a:endParaRPr lang="en-US" sz="1900" dirty="0"/>
          </a:p>
        </p:txBody>
      </p:sp>
      <p:sp>
        <p:nvSpPr>
          <p:cNvPr id="13" name="Text 10"/>
          <p:cNvSpPr/>
          <p:nvPr/>
        </p:nvSpPr>
        <p:spPr>
          <a:xfrm>
            <a:off x="7029212" y="5737860"/>
            <a:ext cx="6737152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Allemand, Anglais, Espagnol en LVA et LVB.</a:t>
            </a:r>
            <a:endParaRPr lang="en-US" sz="1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861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3911203"/>
            <a:ext cx="6530459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00206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Options au Lycée Simone de Beauvoir</a:t>
            </a:r>
            <a:endParaRPr lang="en-US" sz="3850" dirty="0">
              <a:solidFill>
                <a:srgbClr val="00206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37" y="4898588"/>
            <a:ext cx="617220" cy="61722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64037" y="5762625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Latin</a:t>
            </a:r>
            <a:endParaRPr lang="en-US" sz="1900" dirty="0"/>
          </a:p>
        </p:txBody>
      </p:sp>
      <p:sp>
        <p:nvSpPr>
          <p:cNvPr id="6" name="Text 2"/>
          <p:cNvSpPr/>
          <p:nvPr/>
        </p:nvSpPr>
        <p:spPr>
          <a:xfrm>
            <a:off x="864037" y="6219349"/>
            <a:ext cx="4053840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Plongez dans la culture antique avec l'option Langues et cultures de l'antiquité.</a:t>
            </a:r>
            <a:endParaRPr lang="en-US" sz="19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161" y="4898588"/>
            <a:ext cx="617220" cy="61722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5288161" y="5762625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Technologie</a:t>
            </a:r>
            <a:endParaRPr lang="en-US" sz="1900" dirty="0"/>
          </a:p>
        </p:txBody>
      </p:sp>
      <p:sp>
        <p:nvSpPr>
          <p:cNvPr id="9" name="Text 4"/>
          <p:cNvSpPr/>
          <p:nvPr/>
        </p:nvSpPr>
        <p:spPr>
          <a:xfrm>
            <a:off x="5288161" y="6219349"/>
            <a:ext cx="4053959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Explorez l'innovation avec l'option Création et innovation technologiques/sciences de l'ingénieur.</a:t>
            </a:r>
            <a:endParaRPr lang="en-US" sz="19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2404" y="4898588"/>
            <a:ext cx="617220" cy="61722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712404" y="5762625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Section européenne</a:t>
            </a:r>
            <a:endParaRPr lang="en-US" sz="1900" dirty="0"/>
          </a:p>
        </p:txBody>
      </p:sp>
      <p:sp>
        <p:nvSpPr>
          <p:cNvPr id="12" name="Text 6"/>
          <p:cNvSpPr/>
          <p:nvPr/>
        </p:nvSpPr>
        <p:spPr>
          <a:xfrm>
            <a:off x="9712404" y="6219349"/>
            <a:ext cx="4053840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Perfectionnez votre anglais en histoire-géographie et mathématiques.</a:t>
            </a:r>
            <a:endParaRPr lang="en-US" sz="1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861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4059317"/>
            <a:ext cx="4937760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078973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 Victor Hugo - Gaillac</a:t>
            </a:r>
            <a:endParaRPr lang="en-US" sz="3850" dirty="0">
              <a:solidFill>
                <a:srgbClr val="078973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864037" y="5293519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Caractéristiques</a:t>
            </a:r>
            <a:endParaRPr lang="en-US" sz="1900" dirty="0"/>
          </a:p>
        </p:txBody>
      </p:sp>
      <p:sp>
        <p:nvSpPr>
          <p:cNvPr id="5" name="Text 2"/>
          <p:cNvSpPr/>
          <p:nvPr/>
        </p:nvSpPr>
        <p:spPr>
          <a:xfrm>
            <a:off x="864037" y="5848945"/>
            <a:ext cx="6150054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• Internat mixte
• Tél : 05 63 81 21 20
• Bac général et STMG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7623929" y="5293519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Langues vivantes</a:t>
            </a:r>
            <a:endParaRPr lang="en-US" sz="1900" dirty="0"/>
          </a:p>
        </p:txBody>
      </p:sp>
      <p:sp>
        <p:nvSpPr>
          <p:cNvPr id="7" name="Text 4"/>
          <p:cNvSpPr/>
          <p:nvPr/>
        </p:nvSpPr>
        <p:spPr>
          <a:xfrm>
            <a:off x="7623929" y="5848945"/>
            <a:ext cx="6150054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• LVA : Anglais, Espagnol
• LVB : Anglais, Espagnol, Allemand, Occitan</a:t>
            </a:r>
            <a:endParaRPr lang="en-US" sz="1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13472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43677" y="3689985"/>
            <a:ext cx="5064323" cy="6026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700"/>
              </a:lnSpc>
              <a:buNone/>
            </a:pPr>
            <a:r>
              <a:rPr lang="en-US" sz="3750" dirty="0">
                <a:solidFill>
                  <a:srgbClr val="078973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Options au Lycée Victor Hugo</a:t>
            </a:r>
            <a:endParaRPr lang="en-US" sz="3750" dirty="0">
              <a:solidFill>
                <a:srgbClr val="078973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843677" y="4654272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092279" y="4902875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Arts</a:t>
            </a:r>
            <a:endParaRPr lang="en-US" sz="1850" dirty="0"/>
          </a:p>
        </p:txBody>
      </p:sp>
      <p:sp>
        <p:nvSpPr>
          <p:cNvPr id="6" name="Text 3"/>
          <p:cNvSpPr/>
          <p:nvPr/>
        </p:nvSpPr>
        <p:spPr>
          <a:xfrm>
            <a:off x="1092279" y="5348764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Approfondissez vos connaissances en </a:t>
            </a:r>
            <a:r>
              <a:rPr lang="en-US" sz="1850" b="1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Histoire des arts.</a:t>
            </a:r>
            <a:endParaRPr lang="en-US" sz="1850" dirty="0"/>
          </a:p>
        </p:txBody>
      </p:sp>
      <p:sp>
        <p:nvSpPr>
          <p:cNvPr id="7" name="Shape 4"/>
          <p:cNvSpPr/>
          <p:nvPr/>
        </p:nvSpPr>
        <p:spPr>
          <a:xfrm>
            <a:off x="7435691" y="4654272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684294" y="4902875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Langues anciennes</a:t>
            </a:r>
            <a:endParaRPr lang="en-US" sz="1850" dirty="0"/>
          </a:p>
        </p:txBody>
      </p:sp>
      <p:sp>
        <p:nvSpPr>
          <p:cNvPr id="9" name="Text 6"/>
          <p:cNvSpPr/>
          <p:nvPr/>
        </p:nvSpPr>
        <p:spPr>
          <a:xfrm>
            <a:off x="7684294" y="5348764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Découvrez le </a:t>
            </a:r>
            <a:r>
              <a:rPr lang="en-US" sz="1850" b="1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LATIN</a:t>
            </a: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et ses richesses culturelles.</a:t>
            </a:r>
            <a:endParaRPr lang="en-US" sz="1850" dirty="0"/>
          </a:p>
        </p:txBody>
      </p:sp>
      <p:sp>
        <p:nvSpPr>
          <p:cNvPr id="10" name="Shape 7"/>
          <p:cNvSpPr/>
          <p:nvPr/>
        </p:nvSpPr>
        <p:spPr>
          <a:xfrm>
            <a:off x="843677" y="6224111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1092279" y="6472714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Langues vivantes C</a:t>
            </a:r>
            <a:endParaRPr lang="en-US" sz="1850" dirty="0"/>
          </a:p>
        </p:txBody>
      </p:sp>
      <p:sp>
        <p:nvSpPr>
          <p:cNvPr id="12" name="Text 9"/>
          <p:cNvSpPr/>
          <p:nvPr/>
        </p:nvSpPr>
        <p:spPr>
          <a:xfrm>
            <a:off x="1092279" y="6918603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Initiez-vous au </a:t>
            </a:r>
            <a:r>
              <a:rPr lang="en-US" sz="1850" b="1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Chinois</a:t>
            </a: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 ou à l'</a:t>
            </a:r>
            <a:r>
              <a:rPr lang="en-US" sz="1850" b="1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Occitan</a:t>
            </a: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.</a:t>
            </a:r>
            <a:endParaRPr lang="en-US" sz="1850" dirty="0"/>
          </a:p>
        </p:txBody>
      </p:sp>
      <p:sp>
        <p:nvSpPr>
          <p:cNvPr id="13" name="Shape 10"/>
          <p:cNvSpPr/>
          <p:nvPr/>
        </p:nvSpPr>
        <p:spPr>
          <a:xfrm>
            <a:off x="7435691" y="6224111"/>
            <a:ext cx="6351032" cy="1328857"/>
          </a:xfrm>
          <a:prstGeom prst="roundRect">
            <a:avLst>
              <a:gd name="adj" fmla="val 7620"/>
            </a:avLst>
          </a:prstGeom>
          <a:solidFill>
            <a:srgbClr val="E6E6E6"/>
          </a:solidFill>
          <a:ln w="7620">
            <a:solidFill>
              <a:srgbClr val="CCCCCC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7684294" y="6472714"/>
            <a:ext cx="2410778" cy="301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35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Management</a:t>
            </a:r>
            <a:endParaRPr lang="en-US" sz="1850" dirty="0"/>
          </a:p>
        </p:txBody>
      </p:sp>
      <p:sp>
        <p:nvSpPr>
          <p:cNvPr id="15" name="Text 12"/>
          <p:cNvSpPr/>
          <p:nvPr/>
        </p:nvSpPr>
        <p:spPr>
          <a:xfrm>
            <a:off x="7684294" y="6918603"/>
            <a:ext cx="5853827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Explorez les bases de </a:t>
            </a:r>
            <a:r>
              <a:rPr lang="en-US" sz="1850" b="1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 gestion et du management.</a:t>
            </a:r>
            <a:endParaRPr lang="en-US" sz="18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763548"/>
            <a:ext cx="6003131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 smtClean="0">
                <a:solidFill>
                  <a:srgbClr val="078973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Sections Européennes </a:t>
            </a:r>
            <a:r>
              <a:rPr lang="en-US" sz="3850" dirty="0">
                <a:solidFill>
                  <a:srgbClr val="078973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à Victor Hugo</a:t>
            </a:r>
            <a:endParaRPr lang="en-US" sz="3850" dirty="0">
              <a:solidFill>
                <a:srgbClr val="078973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1219081" y="1750933"/>
            <a:ext cx="30480" cy="571500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5" name="Shape 2"/>
          <p:cNvSpPr/>
          <p:nvPr/>
        </p:nvSpPr>
        <p:spPr>
          <a:xfrm>
            <a:off x="1481554" y="2291001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6" name="Shape 3"/>
          <p:cNvSpPr/>
          <p:nvPr/>
        </p:nvSpPr>
        <p:spPr>
          <a:xfrm>
            <a:off x="956608" y="2028587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180445" y="2158127"/>
            <a:ext cx="107633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</a:t>
            </a:r>
            <a:endParaRPr lang="en-US" sz="2300" dirty="0"/>
          </a:p>
        </p:txBody>
      </p:sp>
      <p:sp>
        <p:nvSpPr>
          <p:cNvPr id="8" name="Text 5"/>
          <p:cNvSpPr/>
          <p:nvPr/>
        </p:nvSpPr>
        <p:spPr>
          <a:xfrm>
            <a:off x="2592110" y="1997750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Allemand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2592110" y="2454473"/>
            <a:ext cx="5687854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Renforcez vos compétences en allemand à travers l'histoire-géographie.</a:t>
            </a:r>
            <a:endParaRPr lang="en-US" sz="1900" dirty="0"/>
          </a:p>
        </p:txBody>
      </p:sp>
      <p:sp>
        <p:nvSpPr>
          <p:cNvPr id="10" name="Shape 7"/>
          <p:cNvSpPr/>
          <p:nvPr/>
        </p:nvSpPr>
        <p:spPr>
          <a:xfrm>
            <a:off x="1481554" y="4278273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1" name="Shape 8"/>
          <p:cNvSpPr/>
          <p:nvPr/>
        </p:nvSpPr>
        <p:spPr>
          <a:xfrm>
            <a:off x="956608" y="4015859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1164967" y="4145399"/>
            <a:ext cx="138708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</a:t>
            </a:r>
            <a:endParaRPr lang="en-US" sz="2300" dirty="0"/>
          </a:p>
        </p:txBody>
      </p:sp>
      <p:sp>
        <p:nvSpPr>
          <p:cNvPr id="13" name="Text 10"/>
          <p:cNvSpPr/>
          <p:nvPr/>
        </p:nvSpPr>
        <p:spPr>
          <a:xfrm>
            <a:off x="2592110" y="3985022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Anglais</a:t>
            </a:r>
            <a:endParaRPr lang="en-US" sz="1900" dirty="0"/>
          </a:p>
        </p:txBody>
      </p:sp>
      <p:sp>
        <p:nvSpPr>
          <p:cNvPr id="14" name="Text 11"/>
          <p:cNvSpPr/>
          <p:nvPr/>
        </p:nvSpPr>
        <p:spPr>
          <a:xfrm>
            <a:off x="2592110" y="4441746"/>
            <a:ext cx="5687854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Perfectionnez votre anglais en étudiant l'histoire-géographie dans cette langue.</a:t>
            </a:r>
            <a:endParaRPr lang="en-US" sz="1900" dirty="0"/>
          </a:p>
        </p:txBody>
      </p:sp>
      <p:sp>
        <p:nvSpPr>
          <p:cNvPr id="15" name="Shape 12"/>
          <p:cNvSpPr/>
          <p:nvPr/>
        </p:nvSpPr>
        <p:spPr>
          <a:xfrm>
            <a:off x="1481554" y="6265545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6" name="Shape 13"/>
          <p:cNvSpPr/>
          <p:nvPr/>
        </p:nvSpPr>
        <p:spPr>
          <a:xfrm>
            <a:off x="956608" y="6003131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1167944" y="6132671"/>
            <a:ext cx="132755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3</a:t>
            </a:r>
            <a:endParaRPr lang="en-US" sz="2300" dirty="0"/>
          </a:p>
        </p:txBody>
      </p:sp>
      <p:sp>
        <p:nvSpPr>
          <p:cNvPr id="18" name="Text 15"/>
          <p:cNvSpPr/>
          <p:nvPr/>
        </p:nvSpPr>
        <p:spPr>
          <a:xfrm>
            <a:off x="2592110" y="5972294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Espagnol</a:t>
            </a:r>
            <a:endParaRPr lang="en-US" sz="1900" dirty="0"/>
          </a:p>
        </p:txBody>
      </p:sp>
      <p:sp>
        <p:nvSpPr>
          <p:cNvPr id="19" name="Text 16"/>
          <p:cNvSpPr/>
          <p:nvPr/>
        </p:nvSpPr>
        <p:spPr>
          <a:xfrm>
            <a:off x="2592110" y="6429018"/>
            <a:ext cx="5687854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Améliorez votre espagnol tout en découvrant l'histoire-géographie sous un nouvel angle.</a:t>
            </a:r>
            <a:endParaRPr lang="en-US" sz="1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861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4081105"/>
            <a:ext cx="4937760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 Las Cases - Lavaur</a:t>
            </a:r>
            <a:endParaRPr lang="en-US" sz="3850" dirty="0">
              <a:solidFill>
                <a:srgbClr val="FF505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864037" y="5068491"/>
            <a:ext cx="3040499" cy="2165985"/>
          </a:xfrm>
          <a:prstGeom prst="roundRect">
            <a:avLst>
              <a:gd name="adj" fmla="val 4787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126093" y="5330547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Internat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1126093" y="5787271"/>
            <a:ext cx="2516386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Accueil des filles et garçons</a:t>
            </a:r>
            <a:endParaRPr lang="en-US" sz="1900" dirty="0"/>
          </a:p>
        </p:txBody>
      </p:sp>
      <p:sp>
        <p:nvSpPr>
          <p:cNvPr id="7" name="Shape 4"/>
          <p:cNvSpPr/>
          <p:nvPr/>
        </p:nvSpPr>
        <p:spPr>
          <a:xfrm>
            <a:off x="4151352" y="5068491"/>
            <a:ext cx="3040499" cy="2165985"/>
          </a:xfrm>
          <a:prstGeom prst="roundRect">
            <a:avLst>
              <a:gd name="adj" fmla="val 4787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4413409" y="5330547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Contact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4413409" y="5787271"/>
            <a:ext cx="2516386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Joignable au 05 63 58 00 45 pour toute information.</a:t>
            </a:r>
            <a:endParaRPr lang="en-US" sz="1900" dirty="0"/>
          </a:p>
        </p:txBody>
      </p:sp>
      <p:sp>
        <p:nvSpPr>
          <p:cNvPr id="10" name="Shape 7"/>
          <p:cNvSpPr/>
          <p:nvPr/>
        </p:nvSpPr>
        <p:spPr>
          <a:xfrm>
            <a:off x="7438668" y="5068491"/>
            <a:ext cx="3040499" cy="2165985"/>
          </a:xfrm>
          <a:prstGeom prst="roundRect">
            <a:avLst>
              <a:gd name="adj" fmla="val 4787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7700724" y="5330547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Baccalauréats</a:t>
            </a:r>
            <a:endParaRPr lang="en-US" sz="1900" dirty="0"/>
          </a:p>
        </p:txBody>
      </p:sp>
      <p:sp>
        <p:nvSpPr>
          <p:cNvPr id="12" name="Text 9"/>
          <p:cNvSpPr/>
          <p:nvPr/>
        </p:nvSpPr>
        <p:spPr>
          <a:xfrm>
            <a:off x="7700724" y="5787271"/>
            <a:ext cx="2516386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Proposent le Bac général et le Bac technologique STI2D.</a:t>
            </a:r>
            <a:endParaRPr lang="en-US" sz="1900" dirty="0"/>
          </a:p>
        </p:txBody>
      </p:sp>
      <p:sp>
        <p:nvSpPr>
          <p:cNvPr id="13" name="Shape 10"/>
          <p:cNvSpPr/>
          <p:nvPr/>
        </p:nvSpPr>
        <p:spPr>
          <a:xfrm>
            <a:off x="10725983" y="5068491"/>
            <a:ext cx="3040499" cy="2165985"/>
          </a:xfrm>
          <a:prstGeom prst="roundRect">
            <a:avLst>
              <a:gd name="adj" fmla="val 4787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10988040" y="5330547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Langues vivantes</a:t>
            </a:r>
            <a:endParaRPr lang="en-US" sz="1900" dirty="0"/>
          </a:p>
        </p:txBody>
      </p:sp>
      <p:sp>
        <p:nvSpPr>
          <p:cNvPr id="15" name="Text 12"/>
          <p:cNvSpPr/>
          <p:nvPr/>
        </p:nvSpPr>
        <p:spPr>
          <a:xfrm>
            <a:off x="10988040" y="5787271"/>
            <a:ext cx="2516386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Large choix : Allemand, Anglais, Espagnol, Occitan, Portugais.</a:t>
            </a:r>
            <a:endParaRPr lang="en-US" sz="1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56893" y="673298"/>
            <a:ext cx="4896922" cy="612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00"/>
              </a:lnSpc>
              <a:buNone/>
            </a:pPr>
            <a:r>
              <a:rPr lang="en-US" sz="385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Options au Lycée Las Cases</a:t>
            </a:r>
            <a:endParaRPr lang="en-US" sz="3850" dirty="0">
              <a:solidFill>
                <a:srgbClr val="FF5050"/>
              </a:solidFill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513" y="1931908"/>
            <a:ext cx="4169807" cy="4169807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178" y="1931908"/>
            <a:ext cx="4169926" cy="4169926"/>
          </a:xfrm>
          <a:prstGeom prst="rect">
            <a:avLst/>
          </a:prstGeom>
        </p:spPr>
      </p:pic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5961" y="1931908"/>
            <a:ext cx="4169926" cy="4169926"/>
          </a:xfrm>
          <a:prstGeom prst="rect">
            <a:avLst/>
          </a:prstGeom>
        </p:spPr>
      </p:pic>
      <p:sp>
        <p:nvSpPr>
          <p:cNvPr id="6" name="Text 1"/>
          <p:cNvSpPr/>
          <p:nvPr/>
        </p:nvSpPr>
        <p:spPr>
          <a:xfrm>
            <a:off x="856893" y="6534150"/>
            <a:ext cx="12916614" cy="3915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5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Arts : Cinéma-Audiovisuel, Langues et cultures de l'Antiquité : Latin, Grec, LVC : Portugais, Occitan,.</a:t>
            </a:r>
            <a:endParaRPr lang="en-US" sz="1900" dirty="0"/>
          </a:p>
        </p:txBody>
      </p:sp>
      <p:sp>
        <p:nvSpPr>
          <p:cNvPr id="7" name="Text 2"/>
          <p:cNvSpPr/>
          <p:nvPr/>
        </p:nvSpPr>
        <p:spPr>
          <a:xfrm>
            <a:off x="856893" y="7201138"/>
            <a:ext cx="12916614" cy="3915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5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Création et innovation technologiques/ sciences de l'ingénieur</a:t>
            </a:r>
            <a:endParaRPr lang="en-US" sz="19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948690"/>
            <a:ext cx="6069211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FF505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Sections Particulières à Las Cases</a:t>
            </a:r>
            <a:endParaRPr lang="en-US" sz="3850" dirty="0">
              <a:solidFill>
                <a:srgbClr val="FF505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6097" y="1936075"/>
            <a:ext cx="1223605" cy="174045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2661761" y="2783324"/>
            <a:ext cx="112038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</a:t>
            </a:r>
            <a:endParaRPr lang="en-US" sz="2400" dirty="0"/>
          </a:p>
        </p:txBody>
      </p:sp>
      <p:sp>
        <p:nvSpPr>
          <p:cNvPr id="6" name="Text 2"/>
          <p:cNvSpPr/>
          <p:nvPr/>
        </p:nvSpPr>
        <p:spPr>
          <a:xfrm>
            <a:off x="3576518" y="2380417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BIA</a:t>
            </a:r>
            <a:endParaRPr lang="en-US" sz="1900" dirty="0"/>
          </a:p>
        </p:txBody>
      </p:sp>
      <p:sp>
        <p:nvSpPr>
          <p:cNvPr id="7" name="Text 3"/>
          <p:cNvSpPr/>
          <p:nvPr/>
        </p:nvSpPr>
        <p:spPr>
          <a:xfrm>
            <a:off x="3576518" y="2837140"/>
            <a:ext cx="2835235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Brevet d'Initiation Aéronautique</a:t>
            </a:r>
            <a:endParaRPr lang="en-US" sz="1900" dirty="0"/>
          </a:p>
        </p:txBody>
      </p:sp>
      <p:sp>
        <p:nvSpPr>
          <p:cNvPr id="8" name="Shape 4"/>
          <p:cNvSpPr/>
          <p:nvPr/>
        </p:nvSpPr>
        <p:spPr>
          <a:xfrm>
            <a:off x="3391376" y="3692128"/>
            <a:ext cx="4826913" cy="15240"/>
          </a:xfrm>
          <a:prstGeom prst="roundRect">
            <a:avLst>
              <a:gd name="adj" fmla="val 680400"/>
            </a:avLst>
          </a:prstGeom>
          <a:solidFill>
            <a:srgbClr val="CCCCCC"/>
          </a:solidFill>
          <a:ln/>
        </p:spPr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353" y="3738205"/>
            <a:ext cx="2447211" cy="1740456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2645569" y="4361498"/>
            <a:ext cx="144542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</a:t>
            </a:r>
            <a:endParaRPr lang="en-US" sz="2400" dirty="0"/>
          </a:p>
        </p:txBody>
      </p:sp>
      <p:sp>
        <p:nvSpPr>
          <p:cNvPr id="11" name="Text 6"/>
          <p:cNvSpPr/>
          <p:nvPr/>
        </p:nvSpPr>
        <p:spPr>
          <a:xfrm>
            <a:off x="4188381" y="4182547"/>
            <a:ext cx="2338864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Section Bilingue Régionale</a:t>
            </a:r>
            <a:endParaRPr lang="en-US" sz="1900" dirty="0"/>
          </a:p>
        </p:txBody>
      </p:sp>
      <p:sp>
        <p:nvSpPr>
          <p:cNvPr id="12" name="Text 7"/>
          <p:cNvSpPr/>
          <p:nvPr/>
        </p:nvSpPr>
        <p:spPr>
          <a:xfrm>
            <a:off x="4188381" y="4639270"/>
            <a:ext cx="233886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Occitan</a:t>
            </a:r>
            <a:endParaRPr lang="en-US" sz="1900" dirty="0"/>
          </a:p>
        </p:txBody>
      </p:sp>
      <p:sp>
        <p:nvSpPr>
          <p:cNvPr id="13" name="Shape 8"/>
          <p:cNvSpPr/>
          <p:nvPr/>
        </p:nvSpPr>
        <p:spPr>
          <a:xfrm>
            <a:off x="4003238" y="5494258"/>
            <a:ext cx="4215051" cy="15240"/>
          </a:xfrm>
          <a:prstGeom prst="roundRect">
            <a:avLst>
              <a:gd name="adj" fmla="val 680400"/>
            </a:avLst>
          </a:prstGeom>
          <a:solidFill>
            <a:srgbClr val="CCCCCC"/>
          </a:solidFill>
          <a:ln/>
        </p:spPr>
      </p:sp>
      <p:pic>
        <p:nvPicPr>
          <p:cNvPr id="14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491" y="5540335"/>
            <a:ext cx="3670816" cy="1740456"/>
          </a:xfrm>
          <a:prstGeom prst="rect">
            <a:avLst/>
          </a:prstGeom>
        </p:spPr>
      </p:pic>
      <p:sp>
        <p:nvSpPr>
          <p:cNvPr id="15" name="Text 9"/>
          <p:cNvSpPr/>
          <p:nvPr/>
        </p:nvSpPr>
        <p:spPr>
          <a:xfrm>
            <a:off x="2648664" y="6163628"/>
            <a:ext cx="138351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3</a:t>
            </a:r>
            <a:endParaRPr lang="en-US" sz="2400" dirty="0"/>
          </a:p>
        </p:txBody>
      </p:sp>
      <p:sp>
        <p:nvSpPr>
          <p:cNvPr id="16" name="Text 10"/>
          <p:cNvSpPr/>
          <p:nvPr/>
        </p:nvSpPr>
        <p:spPr>
          <a:xfrm>
            <a:off x="4800124" y="5787152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Section Européenne</a:t>
            </a:r>
            <a:endParaRPr lang="en-US" sz="1900" dirty="0"/>
          </a:p>
        </p:txBody>
      </p:sp>
      <p:sp>
        <p:nvSpPr>
          <p:cNvPr id="17" name="Text 11"/>
          <p:cNvSpPr/>
          <p:nvPr/>
        </p:nvSpPr>
        <p:spPr>
          <a:xfrm>
            <a:off x="4800124" y="6243876"/>
            <a:ext cx="3233023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Anglais et Espagnol en histoire-géographie</a:t>
            </a:r>
            <a:endParaRPr lang="en-US" sz="1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455</Words>
  <Application>Microsoft Office PowerPoint</Application>
  <PresentationFormat>Personnalisé</PresentationFormat>
  <Paragraphs>100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Calibri</vt:lpstr>
      <vt:lpstr>Patrick Hand</vt:lpstr>
      <vt:lpstr>Arial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MAGNIER JULIE</cp:lastModifiedBy>
  <cp:revision>3</cp:revision>
  <dcterms:created xsi:type="dcterms:W3CDTF">2025-01-02T15:44:28Z</dcterms:created>
  <dcterms:modified xsi:type="dcterms:W3CDTF">2025-01-02T17:22:27Z</dcterms:modified>
</cp:coreProperties>
</file>